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Lst>
  <p:sldSz cy="5143500" cx="9144000"/>
  <p:notesSz cx="6858000" cy="9144000"/>
  <p:embeddedFontLst>
    <p:embeddedFont>
      <p:font typeface="Nunito"/>
      <p:regular r:id="rId159"/>
      <p:bold r:id="rId160"/>
      <p:italic r:id="rId161"/>
      <p:boldItalic r:id="rId162"/>
    </p:embeddedFont>
    <p:embeddedFont>
      <p:font typeface="Roboto Mono"/>
      <p:regular r:id="rId163"/>
      <p:bold r:id="rId164"/>
      <p:italic r:id="rId165"/>
      <p:boldItalic r:id="rId1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167" roundtripDataSignature="AMtx7mi40QJbHvrv5sJMNGEA0SLpeQsK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font" Target="fonts/RobotoMono-italic.fntdata"/><Relationship Id="rId69" Type="http://schemas.openxmlformats.org/officeDocument/2006/relationships/slide" Target="slides/slide64.xml"/><Relationship Id="rId164" Type="http://schemas.openxmlformats.org/officeDocument/2006/relationships/font" Target="fonts/RobotoMono-bold.fntdata"/><Relationship Id="rId163" Type="http://schemas.openxmlformats.org/officeDocument/2006/relationships/font" Target="fonts/RobotoMono-regular.fntdata"/><Relationship Id="rId162" Type="http://schemas.openxmlformats.org/officeDocument/2006/relationships/font" Target="fonts/Nunito-boldItalic.fntdata"/><Relationship Id="rId167" Type="http://customschemas.google.com/relationships/presentationmetadata" Target="metadata"/><Relationship Id="rId166" Type="http://schemas.openxmlformats.org/officeDocument/2006/relationships/font" Target="fonts/RobotoMono-boldItalic.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font" Target="fonts/Nunito-italic.fntdata"/><Relationship Id="rId54" Type="http://schemas.openxmlformats.org/officeDocument/2006/relationships/slide" Target="slides/slide49.xml"/><Relationship Id="rId160" Type="http://schemas.openxmlformats.org/officeDocument/2006/relationships/font" Target="fonts/Nunito-bold.fntdata"/><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font" Target="fonts/Nunito-regular.fntdata"/><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 name="Google Shape;11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6" name="Google Shape;796;p6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1" name="Google Shape;801;p7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8" name="Google Shape;808;p7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6" name="Google Shape;816;p7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6" name="Google Shape;826;p7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3" name="Google Shape;833;p7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2" name="Google Shape;842;p7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1" name="Google Shape;851;p7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8" name="Google Shape;858;p7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5" name="Google Shape;865;p7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11c946eec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211c946eec7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3" name="Google Shape;873;p7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9" name="Google Shape;879;p8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6" name="Google Shape;886;p8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3" name="Google Shape;893;p8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2" name="Google Shape;902;p8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0" name="Google Shape;910;p8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7" name="Google Shape;917;p8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4" name="Google Shape;924;p8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5" name="Google Shape;935;p8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4" name="Google Shape;944;p8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 name="Google Shape;191;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3" name="Google Shape;953;p8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0" name="Google Shape;960;p9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5" name="Google Shape;965;p9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2" name="Google Shape;972;p9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8" name="Google Shape;978;p9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4" name="Google Shape;984;p9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0" name="Google Shape;990;p9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6" name="Google Shape;996;p9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4" name="Google Shape;1004;p9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2" name="Google Shape;1012;p9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 name="Google Shape;198;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9" name="Google Shape;1019;p9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7" name="Google Shape;1027;p10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5" name="Google Shape;1035;p10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3" name="Google Shape;1043;p10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1" name="Google Shape;1051;p10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7" name="Google Shape;1057;p10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6" name="Google Shape;1066;p10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4" name="Google Shape;1074;p10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2" name="Google Shape;1082;p10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1" name="Google Shape;1091;p10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5" name="Google Shape;205;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7" name="Google Shape;1097;p10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7" name="Google Shape;1107;p1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5" name="Google Shape;1115;p1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2" name="Google Shape;1122;p1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9" name="Google Shape;1129;p1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6" name="Google Shape;1136;p1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2" name="Google Shape;1142;p1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8" name="Google Shape;1148;p1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5" name="Google Shape;1155;p1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p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4" name="Google Shape;1164;p1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2" name="Google Shape;212;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1" name="Google Shape;1171;p1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p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6" name="Google Shape;1176;p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8" name="Google Shape;1188;p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7" name="Google Shape;1197;p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9" name="Google Shape;219;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 name="Google Shape;225;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 name="Google Shape;232;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9" name="Google Shape;239;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 name="Google Shape;124;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 name="Google Shape;246;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 name="Google Shape;252;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 name="Google Shape;259;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6" name="Google Shape;266;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2" name="Google Shape;272;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 name="Google Shape;279;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6" name="Google Shape;286;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2" name="Google Shape;292;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8" name="Google Shape;298;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4" name="Google Shape;304;p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 name="Google Shape;131;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1" name="Google Shape;311;p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6" name="Google Shape;316;p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2" name="Google Shape;322;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9" name="Google Shape;329;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5" name="Google Shape;335;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2" name="Google Shape;342;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0" name="Google Shape;350;p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7" name="Google Shape;357;p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4" name="Google Shape;364;p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0" name="Google Shape;370;p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 name="Google Shape;138;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6" name="Google Shape;376;p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3" name="Google Shape;383;p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0" name="Google Shape;390;p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8" name="Google Shape;398;p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5" name="Google Shape;405;p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2" name="Google Shape;412;p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9" name="Google Shape;419;p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7" name="Google Shape;427;p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4" name="Google Shape;434;p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0" name="Google Shape;440;p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 name="Google Shape;144;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7" name="Google Shape;447;p4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4" name="Google Shape;454;p5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1" name="Google Shape;461;p5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8" name="Google Shape;468;p5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4" name="Google Shape;474;p5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11c946eec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211c946eec7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11c946eec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211c946eec7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5" name="Google Shape;495;p5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11c946eec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211c946eec7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9" name="Google Shape;509;p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 name="Google Shape;151;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11c946eec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211c946eec7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11c946eec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211c946eec7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11c946eec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211c946eec7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11c946eec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g211c946eec7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11c946eec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211c946eec7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11c946eec7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g211c946eec7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11c946eec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211c946eec7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11c946eec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211c946eec7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11c946eec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g211c946eec7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11c946eec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211c946eec7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 name="Google Shape;158;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11c946eec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g211c946eec7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11c946eec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g211c946eec7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11c946eec7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g211c946eec7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11c946eec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g211c946eec7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11c946eec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g211c946eec7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11c946eec7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g211c946eec7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11c946eec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g211c946eec7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739c3f80d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739c3f80d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8" name="Google Shape;638;p5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739c3f80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739c3f80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739c3f80d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739c3f80d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8" name="Google Shape;658;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739c3f80d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739c3f80d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739c3f80d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739c3f80d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739c3f80d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739c3f80d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4" name="Google Shape;684;p5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2" name="Google Shape;692;p5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739c3f80d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739c3f80d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739c3f80d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739c3f80d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5" name="Google Shape;715;p6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11c946ee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211c946eec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2" name="Google Shape;722;p6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739c3f80d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739c3f80d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6" name="Google Shape;736;p6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739c3f80d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739c3f80d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0" name="Google Shape;750;p6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9" name="Google Shape;759;p6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6" name="Google Shape;766;p6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3" name="Google Shape;773;p6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1" name="Google Shape;781;p6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0" name="Google Shape;790;p6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4.png"/><Relationship Id="rId4"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3" name="Shape 13"/>
        <p:cNvGrpSpPr/>
        <p:nvPr/>
      </p:nvGrpSpPr>
      <p:grpSpPr>
        <a:xfrm>
          <a:off x="0" y="0"/>
          <a:ext cx="0" cy="0"/>
          <a:chOff x="0" y="0"/>
          <a:chExt cx="0" cy="0"/>
        </a:xfrm>
      </p:grpSpPr>
      <p:pic>
        <p:nvPicPr>
          <p:cNvPr id="14" name="Google Shape;14;p124"/>
          <p:cNvPicPr preferRelativeResize="0"/>
          <p:nvPr/>
        </p:nvPicPr>
        <p:blipFill rotWithShape="1">
          <a:blip r:embed="rId2">
            <a:alphaModFix/>
          </a:blip>
          <a:srcRect b="0" l="0" r="0" t="0"/>
          <a:stretch/>
        </p:blipFill>
        <p:spPr>
          <a:xfrm>
            <a:off x="-2210" y="-26583"/>
            <a:ext cx="9183282" cy="5170083"/>
          </a:xfrm>
          <a:prstGeom prst="rect">
            <a:avLst/>
          </a:prstGeom>
          <a:noFill/>
          <a:ln>
            <a:noFill/>
          </a:ln>
        </p:spPr>
      </p:pic>
      <p:sp>
        <p:nvSpPr>
          <p:cNvPr id="15" name="Google Shape;15;p12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rgbClr val="4089D7"/>
              </a:buClr>
              <a:buSzPts val="4100"/>
              <a:buFont typeface="Nunito"/>
              <a:buNone/>
              <a:defRPr b="1" sz="4100">
                <a:solidFill>
                  <a:srgbClr val="4089D7"/>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 name="Google Shape;16;p12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7" name="Google Shape;17;p1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 name="Google Shape;18;p1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 name="Google Shape;19;p1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20" name="Google Shape;20;p124"/>
          <p:cNvGrpSpPr/>
          <p:nvPr/>
        </p:nvGrpSpPr>
        <p:grpSpPr>
          <a:xfrm>
            <a:off x="3599770" y="4739645"/>
            <a:ext cx="1965000" cy="329110"/>
            <a:chOff x="3076828" y="6119929"/>
            <a:chExt cx="2983149" cy="499636"/>
          </a:xfrm>
        </p:grpSpPr>
        <p:pic>
          <p:nvPicPr>
            <p:cNvPr id="21" name="Google Shape;21;p124"/>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22" name="Google Shape;22;p124"/>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23" name="Google Shape;23;p124"/>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01" name="Shape 101"/>
        <p:cNvGrpSpPr/>
        <p:nvPr/>
      </p:nvGrpSpPr>
      <p:grpSpPr>
        <a:xfrm>
          <a:off x="0" y="0"/>
          <a:ext cx="0" cy="0"/>
          <a:chOff x="0" y="0"/>
          <a:chExt cx="0" cy="0"/>
        </a:xfrm>
      </p:grpSpPr>
      <p:pic>
        <p:nvPicPr>
          <p:cNvPr id="102" name="Google Shape;102;p133"/>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03" name="Google Shape;103;p133"/>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4089D7"/>
              </a:buClr>
              <a:buSzPts val="2100"/>
              <a:buFont typeface="Nunito"/>
              <a:buNone/>
              <a:defRPr sz="2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4" name="Google Shape;104;p133"/>
          <p:cNvSpPr/>
          <p:nvPr>
            <p:ph idx="2" type="pic"/>
          </p:nvPr>
        </p:nvSpPr>
        <p:spPr>
          <a:xfrm>
            <a:off x="3887391" y="740569"/>
            <a:ext cx="4629300" cy="3655200"/>
          </a:xfrm>
          <a:prstGeom prst="rect">
            <a:avLst/>
          </a:prstGeom>
          <a:noFill/>
          <a:ln>
            <a:noFill/>
          </a:ln>
        </p:spPr>
      </p:sp>
      <p:sp>
        <p:nvSpPr>
          <p:cNvPr id="105" name="Google Shape;105;p133"/>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6" name="Google Shape;106;p13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7" name="Google Shape;107;p13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8" name="Google Shape;108;p13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09" name="Google Shape;109;p133"/>
          <p:cNvGrpSpPr/>
          <p:nvPr/>
        </p:nvGrpSpPr>
        <p:grpSpPr>
          <a:xfrm>
            <a:off x="3599770" y="4739645"/>
            <a:ext cx="1965000" cy="329110"/>
            <a:chOff x="3076828" y="6119929"/>
            <a:chExt cx="2983149" cy="499636"/>
          </a:xfrm>
        </p:grpSpPr>
        <p:pic>
          <p:nvPicPr>
            <p:cNvPr id="110" name="Google Shape;110;p133"/>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11" name="Google Shape;111;p133"/>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12" name="Google Shape;112;p133"/>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p:cSld name="Contenido con título">
    <p:spTree>
      <p:nvGrpSpPr>
        <p:cNvPr id="24" name="Shape 24"/>
        <p:cNvGrpSpPr/>
        <p:nvPr/>
      </p:nvGrpSpPr>
      <p:grpSpPr>
        <a:xfrm>
          <a:off x="0" y="0"/>
          <a:ext cx="0" cy="0"/>
          <a:chOff x="0" y="0"/>
          <a:chExt cx="0" cy="0"/>
        </a:xfrm>
      </p:grpSpPr>
      <p:pic>
        <p:nvPicPr>
          <p:cNvPr id="25" name="Google Shape;25;p125"/>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26" name="Google Shape;26;p125"/>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4089D7"/>
              </a:buClr>
              <a:buSzPts val="2100"/>
              <a:buFont typeface="Nunito"/>
              <a:buNone/>
              <a:defRPr sz="2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 name="Google Shape;27;p125"/>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dk1"/>
              </a:buClr>
              <a:buSzPts val="1800"/>
              <a:buChar char="•"/>
              <a:defRPr sz="18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28" name="Google Shape;28;p125"/>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9" name="Google Shape;29;p1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 name="Google Shape;30;p1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 name="Google Shape;31;p1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32" name="Google Shape;32;p125"/>
          <p:cNvGrpSpPr/>
          <p:nvPr/>
        </p:nvGrpSpPr>
        <p:grpSpPr>
          <a:xfrm>
            <a:off x="3599770" y="4739645"/>
            <a:ext cx="1965000" cy="329110"/>
            <a:chOff x="3076828" y="6119929"/>
            <a:chExt cx="2983149" cy="499636"/>
          </a:xfrm>
        </p:grpSpPr>
        <p:pic>
          <p:nvPicPr>
            <p:cNvPr id="33" name="Google Shape;33;p125"/>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34" name="Google Shape;34;p125"/>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35" name="Google Shape;35;p125"/>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 blanco">
  <p:cSld name="1_En blanco">
    <p:bg>
      <p:bgPr>
        <a:solidFill>
          <a:schemeClr val="lt2"/>
        </a:solidFill>
      </p:bgPr>
    </p:bg>
    <p:spTree>
      <p:nvGrpSpPr>
        <p:cNvPr id="36" name="Shape 36"/>
        <p:cNvGrpSpPr/>
        <p:nvPr/>
      </p:nvGrpSpPr>
      <p:grpSpPr>
        <a:xfrm>
          <a:off x="0" y="0"/>
          <a:ext cx="0" cy="0"/>
          <a:chOff x="0" y="0"/>
          <a:chExt cx="0" cy="0"/>
        </a:xfrm>
      </p:grpSpPr>
      <p:pic>
        <p:nvPicPr>
          <p:cNvPr id="37" name="Google Shape;37;p126"/>
          <p:cNvPicPr preferRelativeResize="0"/>
          <p:nvPr/>
        </p:nvPicPr>
        <p:blipFill rotWithShape="1">
          <a:blip r:embed="rId2">
            <a:alphaModFix/>
          </a:blip>
          <a:srcRect b="0" l="0" r="0" t="0"/>
          <a:stretch/>
        </p:blipFill>
        <p:spPr>
          <a:xfrm>
            <a:off x="1759" y="-34783"/>
            <a:ext cx="9197848" cy="5178285"/>
          </a:xfrm>
          <a:prstGeom prst="rect">
            <a:avLst/>
          </a:prstGeom>
          <a:noFill/>
          <a:ln>
            <a:noFill/>
          </a:ln>
        </p:spPr>
      </p:pic>
      <p:sp>
        <p:nvSpPr>
          <p:cNvPr id="38" name="Google Shape;38;p1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 name="Google Shape;39;p1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 name="Google Shape;40;p1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pic>
        <p:nvPicPr>
          <p:cNvPr id="41" name="Google Shape;41;p126"/>
          <p:cNvPicPr preferRelativeResize="0"/>
          <p:nvPr/>
        </p:nvPicPr>
        <p:blipFill rotWithShape="1">
          <a:blip r:embed="rId3">
            <a:alphaModFix/>
          </a:blip>
          <a:srcRect b="0" l="0" r="0" t="0"/>
          <a:stretch/>
        </p:blipFill>
        <p:spPr>
          <a:xfrm>
            <a:off x="3611761" y="2221610"/>
            <a:ext cx="1920483" cy="700281"/>
          </a:xfrm>
          <a:prstGeom prst="rect">
            <a:avLst/>
          </a:prstGeom>
          <a:noFill/>
          <a:ln>
            <a:noFill/>
          </a:ln>
        </p:spPr>
      </p:pic>
      <p:pic>
        <p:nvPicPr>
          <p:cNvPr id="42" name="Google Shape;42;p126"/>
          <p:cNvPicPr preferRelativeResize="0"/>
          <p:nvPr/>
        </p:nvPicPr>
        <p:blipFill rotWithShape="1">
          <a:blip r:embed="rId4">
            <a:alphaModFix/>
          </a:blip>
          <a:srcRect b="0" l="0" r="0" t="0"/>
          <a:stretch/>
        </p:blipFill>
        <p:spPr>
          <a:xfrm>
            <a:off x="3990945" y="4801560"/>
            <a:ext cx="1162111" cy="19289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43" name="Shape 43"/>
        <p:cNvGrpSpPr/>
        <p:nvPr/>
      </p:nvGrpSpPr>
      <p:grpSpPr>
        <a:xfrm>
          <a:off x="0" y="0"/>
          <a:ext cx="0" cy="0"/>
          <a:chOff x="0" y="0"/>
          <a:chExt cx="0" cy="0"/>
        </a:xfrm>
      </p:grpSpPr>
      <p:pic>
        <p:nvPicPr>
          <p:cNvPr id="44" name="Google Shape;44;p127"/>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45" name="Google Shape;45;p12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6" name="Google Shape;46;p12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1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48" name="Google Shape;48;p127"/>
          <p:cNvGrpSpPr/>
          <p:nvPr/>
        </p:nvGrpSpPr>
        <p:grpSpPr>
          <a:xfrm>
            <a:off x="3599770" y="4739645"/>
            <a:ext cx="1965000" cy="329110"/>
            <a:chOff x="3076828" y="6119929"/>
            <a:chExt cx="2983149" cy="499636"/>
          </a:xfrm>
        </p:grpSpPr>
        <p:pic>
          <p:nvPicPr>
            <p:cNvPr id="49" name="Google Shape;49;p127"/>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50" name="Google Shape;50;p127"/>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51" name="Google Shape;51;p127"/>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52" name="Shape 52"/>
        <p:cNvGrpSpPr/>
        <p:nvPr/>
      </p:nvGrpSpPr>
      <p:grpSpPr>
        <a:xfrm>
          <a:off x="0" y="0"/>
          <a:ext cx="0" cy="0"/>
          <a:chOff x="0" y="0"/>
          <a:chExt cx="0" cy="0"/>
        </a:xfrm>
      </p:grpSpPr>
      <p:pic>
        <p:nvPicPr>
          <p:cNvPr id="53" name="Google Shape;53;p128"/>
          <p:cNvPicPr preferRelativeResize="0"/>
          <p:nvPr/>
        </p:nvPicPr>
        <p:blipFill rotWithShape="1">
          <a:blip r:embed="rId2">
            <a:alphaModFix/>
          </a:blip>
          <a:srcRect b="0" l="0" r="0" t="0"/>
          <a:stretch/>
        </p:blipFill>
        <p:spPr>
          <a:xfrm>
            <a:off x="-1" y="0"/>
            <a:ext cx="9144002" cy="5143500"/>
          </a:xfrm>
          <a:prstGeom prst="rect">
            <a:avLst/>
          </a:prstGeom>
          <a:noFill/>
          <a:ln>
            <a:noFill/>
          </a:ln>
        </p:spPr>
      </p:pic>
      <p:sp>
        <p:nvSpPr>
          <p:cNvPr id="54" name="Google Shape;54;p12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42900" lvl="0" marL="457200" marR="0" algn="l">
              <a:lnSpc>
                <a:spcPct val="90000"/>
              </a:lnSpc>
              <a:spcBef>
                <a:spcPts val="800"/>
              </a:spcBef>
              <a:spcAft>
                <a:spcPts val="0"/>
              </a:spcAft>
              <a:buClr>
                <a:schemeClr val="dk1"/>
              </a:buClr>
              <a:buSzPts val="1800"/>
              <a:buFont typeface="Arial"/>
              <a:buChar char="•"/>
              <a:defRPr sz="1800">
                <a:latin typeface="Nunito"/>
                <a:ea typeface="Nunito"/>
                <a:cs typeface="Nunito"/>
                <a:sym typeface="Nunito"/>
              </a:defRPr>
            </a:lvl1pPr>
            <a:lvl2pPr indent="-342900" lvl="1" marL="914400" algn="l">
              <a:lnSpc>
                <a:spcPct val="90000"/>
              </a:lnSpc>
              <a:spcBef>
                <a:spcPts val="400"/>
              </a:spcBef>
              <a:spcAft>
                <a:spcPts val="0"/>
              </a:spcAft>
              <a:buClr>
                <a:schemeClr val="dk1"/>
              </a:buClr>
              <a:buSzPts val="1800"/>
              <a:buChar char="•"/>
              <a:defRPr/>
            </a:lvl2pPr>
            <a:lvl3pPr indent="-323850" lvl="2" marL="1371600" algn="l">
              <a:lnSpc>
                <a:spcPct val="90000"/>
              </a:lnSpc>
              <a:spcBef>
                <a:spcPts val="400"/>
              </a:spcBef>
              <a:spcAft>
                <a:spcPts val="0"/>
              </a:spcAft>
              <a:buClr>
                <a:schemeClr val="dk1"/>
              </a:buClr>
              <a:buSzPts val="15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5" name="Google Shape;55;p12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6" name="Google Shape;56;p12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7" name="Google Shape;57;p12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58" name="Google Shape;58;p128"/>
          <p:cNvGrpSpPr/>
          <p:nvPr/>
        </p:nvGrpSpPr>
        <p:grpSpPr>
          <a:xfrm>
            <a:off x="3599770" y="4739645"/>
            <a:ext cx="1965000" cy="329110"/>
            <a:chOff x="3076828" y="6119929"/>
            <a:chExt cx="2983149" cy="499636"/>
          </a:xfrm>
        </p:grpSpPr>
        <p:pic>
          <p:nvPicPr>
            <p:cNvPr id="59" name="Google Shape;59;p128"/>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60" name="Google Shape;60;p128"/>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sp>
        <p:nvSpPr>
          <p:cNvPr id="61" name="Google Shape;61;p12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4089D7"/>
              </a:buClr>
              <a:buSzPts val="2700"/>
              <a:buFont typeface="Nunito"/>
              <a:buNone/>
              <a:defRPr sz="2700">
                <a:solidFill>
                  <a:srgbClr val="4089D7"/>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62" name="Google Shape;62;p128"/>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63" name="Shape 63"/>
        <p:cNvGrpSpPr/>
        <p:nvPr/>
      </p:nvGrpSpPr>
      <p:grpSpPr>
        <a:xfrm>
          <a:off x="0" y="0"/>
          <a:ext cx="0" cy="0"/>
          <a:chOff x="0" y="0"/>
          <a:chExt cx="0" cy="0"/>
        </a:xfrm>
      </p:grpSpPr>
      <p:pic>
        <p:nvPicPr>
          <p:cNvPr id="64" name="Google Shape;64;p129"/>
          <p:cNvPicPr preferRelativeResize="0"/>
          <p:nvPr/>
        </p:nvPicPr>
        <p:blipFill rotWithShape="1">
          <a:blip r:embed="rId2">
            <a:alphaModFix/>
          </a:blip>
          <a:srcRect b="0" l="0" r="0" t="0"/>
          <a:stretch/>
        </p:blipFill>
        <p:spPr>
          <a:xfrm>
            <a:off x="-13151" y="-49427"/>
            <a:ext cx="9223858" cy="5192928"/>
          </a:xfrm>
          <a:prstGeom prst="rect">
            <a:avLst/>
          </a:prstGeom>
          <a:noFill/>
          <a:ln>
            <a:noFill/>
          </a:ln>
        </p:spPr>
      </p:pic>
      <p:sp>
        <p:nvSpPr>
          <p:cNvPr id="65" name="Google Shape;65;p129"/>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4089D7"/>
              </a:buClr>
              <a:buSzPts val="4100"/>
              <a:buFont typeface="Nunito"/>
              <a:buNone/>
              <a:defRPr sz="4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129"/>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666666"/>
              </a:buClr>
              <a:buSzPts val="1800"/>
              <a:buNone/>
              <a:defRPr sz="1800">
                <a:solidFill>
                  <a:srgbClr val="666666"/>
                </a:solidFill>
              </a:defRPr>
            </a:lvl1pPr>
            <a:lvl2pPr indent="-228600" lvl="1" marL="914400" algn="l">
              <a:lnSpc>
                <a:spcPct val="90000"/>
              </a:lnSpc>
              <a:spcBef>
                <a:spcPts val="400"/>
              </a:spcBef>
              <a:spcAft>
                <a:spcPts val="0"/>
              </a:spcAft>
              <a:buClr>
                <a:srgbClr val="9E9E9E"/>
              </a:buClr>
              <a:buSzPts val="1500"/>
              <a:buNone/>
              <a:defRPr sz="1500">
                <a:solidFill>
                  <a:srgbClr val="9E9E9E"/>
                </a:solidFill>
              </a:defRPr>
            </a:lvl2pPr>
            <a:lvl3pPr indent="-228600" lvl="2" marL="1371600" algn="l">
              <a:lnSpc>
                <a:spcPct val="90000"/>
              </a:lnSpc>
              <a:spcBef>
                <a:spcPts val="400"/>
              </a:spcBef>
              <a:spcAft>
                <a:spcPts val="0"/>
              </a:spcAft>
              <a:buClr>
                <a:srgbClr val="9E9E9E"/>
              </a:buClr>
              <a:buSzPts val="1400"/>
              <a:buNone/>
              <a:defRPr sz="1400">
                <a:solidFill>
                  <a:srgbClr val="9E9E9E"/>
                </a:solidFill>
              </a:defRPr>
            </a:lvl3pPr>
            <a:lvl4pPr indent="-228600" lvl="3" marL="1828800" algn="l">
              <a:lnSpc>
                <a:spcPct val="90000"/>
              </a:lnSpc>
              <a:spcBef>
                <a:spcPts val="400"/>
              </a:spcBef>
              <a:spcAft>
                <a:spcPts val="0"/>
              </a:spcAft>
              <a:buClr>
                <a:srgbClr val="9E9E9E"/>
              </a:buClr>
              <a:buSzPts val="1200"/>
              <a:buNone/>
              <a:defRPr sz="1200">
                <a:solidFill>
                  <a:srgbClr val="9E9E9E"/>
                </a:solidFill>
              </a:defRPr>
            </a:lvl4pPr>
            <a:lvl5pPr indent="-228600" lvl="4" marL="2286000" algn="l">
              <a:lnSpc>
                <a:spcPct val="90000"/>
              </a:lnSpc>
              <a:spcBef>
                <a:spcPts val="400"/>
              </a:spcBef>
              <a:spcAft>
                <a:spcPts val="0"/>
              </a:spcAft>
              <a:buClr>
                <a:srgbClr val="9E9E9E"/>
              </a:buClr>
              <a:buSzPts val="1200"/>
              <a:buNone/>
              <a:defRPr sz="1200">
                <a:solidFill>
                  <a:srgbClr val="9E9E9E"/>
                </a:solidFill>
              </a:defRPr>
            </a:lvl5pPr>
            <a:lvl6pPr indent="-228600" lvl="5" marL="2743200" algn="l">
              <a:lnSpc>
                <a:spcPct val="90000"/>
              </a:lnSpc>
              <a:spcBef>
                <a:spcPts val="400"/>
              </a:spcBef>
              <a:spcAft>
                <a:spcPts val="0"/>
              </a:spcAft>
              <a:buClr>
                <a:srgbClr val="9E9E9E"/>
              </a:buClr>
              <a:buSzPts val="1200"/>
              <a:buNone/>
              <a:defRPr sz="1200">
                <a:solidFill>
                  <a:srgbClr val="9E9E9E"/>
                </a:solidFill>
              </a:defRPr>
            </a:lvl6pPr>
            <a:lvl7pPr indent="-228600" lvl="6" marL="3200400" algn="l">
              <a:lnSpc>
                <a:spcPct val="90000"/>
              </a:lnSpc>
              <a:spcBef>
                <a:spcPts val="400"/>
              </a:spcBef>
              <a:spcAft>
                <a:spcPts val="0"/>
              </a:spcAft>
              <a:buClr>
                <a:srgbClr val="9E9E9E"/>
              </a:buClr>
              <a:buSzPts val="1200"/>
              <a:buNone/>
              <a:defRPr sz="1200">
                <a:solidFill>
                  <a:srgbClr val="9E9E9E"/>
                </a:solidFill>
              </a:defRPr>
            </a:lvl7pPr>
            <a:lvl8pPr indent="-228600" lvl="7" marL="3657600" algn="l">
              <a:lnSpc>
                <a:spcPct val="90000"/>
              </a:lnSpc>
              <a:spcBef>
                <a:spcPts val="400"/>
              </a:spcBef>
              <a:spcAft>
                <a:spcPts val="0"/>
              </a:spcAft>
              <a:buClr>
                <a:srgbClr val="9E9E9E"/>
              </a:buClr>
              <a:buSzPts val="1200"/>
              <a:buNone/>
              <a:defRPr sz="1200">
                <a:solidFill>
                  <a:srgbClr val="9E9E9E"/>
                </a:solidFill>
              </a:defRPr>
            </a:lvl8pPr>
            <a:lvl9pPr indent="-228600" lvl="8" marL="4114800" algn="l">
              <a:lnSpc>
                <a:spcPct val="90000"/>
              </a:lnSpc>
              <a:spcBef>
                <a:spcPts val="400"/>
              </a:spcBef>
              <a:spcAft>
                <a:spcPts val="0"/>
              </a:spcAft>
              <a:buClr>
                <a:srgbClr val="9E9E9E"/>
              </a:buClr>
              <a:buSzPts val="1200"/>
              <a:buNone/>
              <a:defRPr sz="1200">
                <a:solidFill>
                  <a:srgbClr val="9E9E9E"/>
                </a:solidFill>
              </a:defRPr>
            </a:lvl9pPr>
          </a:lstStyle>
          <a:p/>
        </p:txBody>
      </p:sp>
      <p:sp>
        <p:nvSpPr>
          <p:cNvPr id="67" name="Google Shape;67;p12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8" name="Google Shape;68;p12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9" name="Google Shape;69;p12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70" name="Google Shape;70;p129"/>
          <p:cNvGrpSpPr/>
          <p:nvPr/>
        </p:nvGrpSpPr>
        <p:grpSpPr>
          <a:xfrm>
            <a:off x="3599770" y="4739645"/>
            <a:ext cx="1965000" cy="329110"/>
            <a:chOff x="3076828" y="6119929"/>
            <a:chExt cx="2983149" cy="499636"/>
          </a:xfrm>
        </p:grpSpPr>
        <p:pic>
          <p:nvPicPr>
            <p:cNvPr id="71" name="Google Shape;71;p129"/>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72" name="Google Shape;72;p129"/>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73" name="Google Shape;73;p129"/>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74" name="Shape 74"/>
        <p:cNvGrpSpPr/>
        <p:nvPr/>
      </p:nvGrpSpPr>
      <p:grpSpPr>
        <a:xfrm>
          <a:off x="0" y="0"/>
          <a:ext cx="0" cy="0"/>
          <a:chOff x="0" y="0"/>
          <a:chExt cx="0" cy="0"/>
        </a:xfrm>
      </p:grpSpPr>
      <p:pic>
        <p:nvPicPr>
          <p:cNvPr id="75" name="Google Shape;75;p130"/>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76" name="Google Shape;76;p13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4089D7"/>
              </a:buClr>
              <a:buSzPts val="2700"/>
              <a:buFont typeface="Nunito"/>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7" name="Google Shape;77;p130"/>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dk1"/>
              </a:buClr>
              <a:buSzPts val="1800"/>
              <a:buChar char="•"/>
              <a:defRPr sz="18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30"/>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dk1"/>
              </a:buClr>
              <a:buSzPts val="1800"/>
              <a:buChar char="•"/>
              <a:defRPr sz="18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9" name="Google Shape;79;p13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 name="Google Shape;80;p13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 name="Google Shape;81;p13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82" name="Google Shape;82;p130"/>
          <p:cNvGrpSpPr/>
          <p:nvPr/>
        </p:nvGrpSpPr>
        <p:grpSpPr>
          <a:xfrm>
            <a:off x="3599770" y="4739645"/>
            <a:ext cx="1965000" cy="329110"/>
            <a:chOff x="3076828" y="6119929"/>
            <a:chExt cx="2983149" cy="499636"/>
          </a:xfrm>
        </p:grpSpPr>
        <p:pic>
          <p:nvPicPr>
            <p:cNvPr id="83" name="Google Shape;83;p130"/>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84" name="Google Shape;84;p130"/>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85" name="Google Shape;85;p130"/>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86" name="Shape 86"/>
        <p:cNvGrpSpPr/>
        <p:nvPr/>
      </p:nvGrpSpPr>
      <p:grpSpPr>
        <a:xfrm>
          <a:off x="0" y="0"/>
          <a:ext cx="0" cy="0"/>
          <a:chOff x="0" y="0"/>
          <a:chExt cx="0" cy="0"/>
        </a:xfrm>
      </p:grpSpPr>
      <p:sp>
        <p:nvSpPr>
          <p:cNvPr id="87" name="Google Shape;87;p13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3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3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pic>
        <p:nvPicPr>
          <p:cNvPr id="90" name="Google Shape;90;p131"/>
          <p:cNvPicPr preferRelativeResize="0"/>
          <p:nvPr/>
        </p:nvPicPr>
        <p:blipFill rotWithShape="1">
          <a:blip r:embed="rId2">
            <a:alphaModFix/>
          </a:blip>
          <a:srcRect b="0" l="0" r="0" t="0"/>
          <a:stretch/>
        </p:blipFill>
        <p:spPr>
          <a:xfrm>
            <a:off x="-2211" y="-37796"/>
            <a:ext cx="9214172" cy="51874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91" name="Shape 91"/>
        <p:cNvGrpSpPr/>
        <p:nvPr/>
      </p:nvGrpSpPr>
      <p:grpSpPr>
        <a:xfrm>
          <a:off x="0" y="0"/>
          <a:ext cx="0" cy="0"/>
          <a:chOff x="0" y="0"/>
          <a:chExt cx="0" cy="0"/>
        </a:xfrm>
      </p:grpSpPr>
      <p:pic>
        <p:nvPicPr>
          <p:cNvPr id="92" name="Google Shape;92;p132"/>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93" name="Google Shape;93;p13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4089D7"/>
              </a:buClr>
              <a:buSzPts val="2700"/>
              <a:buFont typeface="Nunito"/>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4" name="Google Shape;94;p13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5" name="Google Shape;95;p13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6" name="Google Shape;96;p13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97" name="Google Shape;97;p132"/>
          <p:cNvGrpSpPr/>
          <p:nvPr/>
        </p:nvGrpSpPr>
        <p:grpSpPr>
          <a:xfrm>
            <a:off x="3599770" y="4739645"/>
            <a:ext cx="1965000" cy="329110"/>
            <a:chOff x="3076828" y="6119929"/>
            <a:chExt cx="2983149" cy="499636"/>
          </a:xfrm>
        </p:grpSpPr>
        <p:pic>
          <p:nvPicPr>
            <p:cNvPr id="98" name="Google Shape;98;p132"/>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99" name="Google Shape;99;p132"/>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00" name="Google Shape;100;p132"/>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theme" Target="../theme/theme2.xml"/><Relationship Id="rId12" Type="http://schemas.openxmlformats.org/officeDocument/2006/relationships/slideLayout" Target="../slideLayouts/slideLayout10.xml"/><Relationship Id="rId1" Type="http://schemas.openxmlformats.org/officeDocument/2006/relationships/image" Target="../media/image6.jp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23"/>
          <p:cNvPicPr preferRelativeResize="0"/>
          <p:nvPr/>
        </p:nvPicPr>
        <p:blipFill rotWithShape="1">
          <a:blip r:embed="rId1">
            <a:alphaModFix/>
          </a:blip>
          <a:srcRect b="0" l="0" r="0" t="0"/>
          <a:stretch/>
        </p:blipFill>
        <p:spPr>
          <a:xfrm>
            <a:off x="-1" y="0"/>
            <a:ext cx="9144002" cy="5143500"/>
          </a:xfrm>
          <a:prstGeom prst="rect">
            <a:avLst/>
          </a:prstGeom>
          <a:noFill/>
          <a:ln>
            <a:noFill/>
          </a:ln>
        </p:spPr>
      </p:pic>
      <p:sp>
        <p:nvSpPr>
          <p:cNvPr id="7" name="Google Shape;7;p1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4089D7"/>
              </a:buClr>
              <a:buSzPts val="3300"/>
              <a:buFont typeface="Nunito"/>
              <a:buNone/>
              <a:defRPr b="1" i="0" sz="3300" u="none" cap="none" strike="noStrike">
                <a:solidFill>
                  <a:srgbClr val="4089D7"/>
                </a:solidFill>
                <a:latin typeface="Nunito"/>
                <a:ea typeface="Nunito"/>
                <a:cs typeface="Nunito"/>
                <a:sym typeface="Nunito"/>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8" name="Google Shape;8;p12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Nunito"/>
                <a:ea typeface="Nunito"/>
                <a:cs typeface="Nunito"/>
                <a:sym typeface="Nuni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unito"/>
                <a:ea typeface="Nunito"/>
                <a:cs typeface="Nunito"/>
                <a:sym typeface="Nunito"/>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 name="Google Shape;9;p1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9E9E9E"/>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 name="Google Shape;10;p1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9E9E9E"/>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1" name="Google Shape;11;p1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pic>
        <p:nvPicPr>
          <p:cNvPr id="12" name="Google Shape;12;p123"/>
          <p:cNvPicPr preferRelativeResize="0"/>
          <p:nvPr/>
        </p:nvPicPr>
        <p:blipFill rotWithShape="1">
          <a:blip r:embed="rId2">
            <a:alphaModFix/>
          </a:blip>
          <a:srcRect b="0" l="0" r="0" t="0"/>
          <a:stretch/>
        </p:blipFill>
        <p:spPr>
          <a:xfrm>
            <a:off x="7982095" y="0"/>
            <a:ext cx="1161905" cy="111428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hyperlink" Target="https://wa.me/5491161331747" TargetMode="External"/><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10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138.png"/><Relationship Id="rId4" Type="http://schemas.openxmlformats.org/officeDocument/2006/relationships/image" Target="../media/image8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98.png"/><Relationship Id="rId4" Type="http://schemas.openxmlformats.org/officeDocument/2006/relationships/image" Target="../media/image91.png"/><Relationship Id="rId5" Type="http://schemas.openxmlformats.org/officeDocument/2006/relationships/image" Target="../media/image9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9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96.png"/><Relationship Id="rId4" Type="http://schemas.openxmlformats.org/officeDocument/2006/relationships/image" Target="../media/image10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05.png"/><Relationship Id="rId4" Type="http://schemas.openxmlformats.org/officeDocument/2006/relationships/image" Target="../media/image10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1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1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10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10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1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122.png"/><Relationship Id="rId4" Type="http://schemas.openxmlformats.org/officeDocument/2006/relationships/image" Target="../media/image114.png"/><Relationship Id="rId5" Type="http://schemas.openxmlformats.org/officeDocument/2006/relationships/image" Target="../media/image15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11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11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12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121.png"/><Relationship Id="rId4" Type="http://schemas.openxmlformats.org/officeDocument/2006/relationships/image" Target="../media/image132.png"/><Relationship Id="rId5" Type="http://schemas.openxmlformats.org/officeDocument/2006/relationships/image" Target="../media/image10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117.png"/><Relationship Id="rId4" Type="http://schemas.openxmlformats.org/officeDocument/2006/relationships/image" Target="../media/image12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120.png"/><Relationship Id="rId4" Type="http://schemas.openxmlformats.org/officeDocument/2006/relationships/image" Target="../media/image1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11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13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12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11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2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134.png"/><Relationship Id="rId4" Type="http://schemas.openxmlformats.org/officeDocument/2006/relationships/image" Target="../media/image13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1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13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12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12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12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136.png"/><Relationship Id="rId4" Type="http://schemas.openxmlformats.org/officeDocument/2006/relationships/image" Target="../media/image13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13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hyperlink" Target="https://developer.mozilla.org/es/docs/Web/JavaScript/Referencia/Objetos_globales/Array/map" TargetMode="External"/><Relationship Id="rId4" Type="http://schemas.openxmlformats.org/officeDocument/2006/relationships/image" Target="../media/image14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161.png"/><Relationship Id="rId4" Type="http://schemas.openxmlformats.org/officeDocument/2006/relationships/image" Target="../media/image14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1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144.png"/><Relationship Id="rId4" Type="http://schemas.openxmlformats.org/officeDocument/2006/relationships/image" Target="../media/image147.png"/><Relationship Id="rId5" Type="http://schemas.openxmlformats.org/officeDocument/2006/relationships/image" Target="../media/image15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146.png"/><Relationship Id="rId4" Type="http://schemas.openxmlformats.org/officeDocument/2006/relationships/hyperlink" Target="https://web.archive.org/web/20191115093328/https:/jsperf.com/map-vs-foreach-speed-test"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hyperlink" Target="https://developer.mozilla.org/es/docs/Web/JavaScript/Referencia/Objetos_globales/Array/reduce" TargetMode="External"/><Relationship Id="rId4" Type="http://schemas.openxmlformats.org/officeDocument/2006/relationships/image" Target="../media/image15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14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14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hyperlink" Target="https://developer.mozilla.org/es/docs/Web/JavaScript/Guide/Trabajando_con_objectos" TargetMode="External"/><Relationship Id="rId4" Type="http://schemas.openxmlformats.org/officeDocument/2006/relationships/image" Target="../media/image15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148.png"/><Relationship Id="rId4" Type="http://schemas.openxmlformats.org/officeDocument/2006/relationships/hyperlink" Target="https://as.com/meristation/2012/09/25/noticias/1348566720_108304.html" TargetMode="External"/><Relationship Id="rId5" Type="http://schemas.openxmlformats.org/officeDocument/2006/relationships/image" Target="../media/image162.gi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160.png"/><Relationship Id="rId4" Type="http://schemas.openxmlformats.org/officeDocument/2006/relationships/image" Target="../media/image152.png"/><Relationship Id="rId9" Type="http://schemas.openxmlformats.org/officeDocument/2006/relationships/image" Target="../media/image157.png"/><Relationship Id="rId5" Type="http://schemas.openxmlformats.org/officeDocument/2006/relationships/image" Target="../media/image151.png"/><Relationship Id="rId6" Type="http://schemas.openxmlformats.org/officeDocument/2006/relationships/image" Target="../media/image155.png"/><Relationship Id="rId7" Type="http://schemas.openxmlformats.org/officeDocument/2006/relationships/image" Target="../media/image159.png"/><Relationship Id="rId8" Type="http://schemas.openxmlformats.org/officeDocument/2006/relationships/image" Target="../media/image156.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12.png"/><Relationship Id="rId4" Type="http://schemas.openxmlformats.org/officeDocument/2006/relationships/hyperlink" Target="https://wa.me/5491161331747" TargetMode="External"/><Relationship Id="rId9" Type="http://schemas.openxmlformats.org/officeDocument/2006/relationships/hyperlink" Target="https://wa.me/5491161331747" TargetMode="External"/><Relationship Id="rId5" Type="http://schemas.openxmlformats.org/officeDocument/2006/relationships/hyperlink" Target="http://www.generaciont.org" TargetMode="External"/><Relationship Id="rId6" Type="http://schemas.openxmlformats.org/officeDocument/2006/relationships/hyperlink" Target="http://www.streambe.com" TargetMode="External"/><Relationship Id="rId7" Type="http://schemas.openxmlformats.org/officeDocument/2006/relationships/hyperlink" Target="http://www.instagram.com/generaciont_ar" TargetMode="External"/><Relationship Id="rId8" Type="http://schemas.openxmlformats.org/officeDocument/2006/relationships/hyperlink" Target="http://www.tiktok.com/@generaciont"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hyperlink" Target="https://es.wikipedia.org/wiki/No_te_repitas" TargetMode="External"/><Relationship Id="rId4" Type="http://schemas.openxmlformats.org/officeDocument/2006/relationships/hyperlink" Target="https://es.wikipedia.org/wiki/Principio_KISS" TargetMode="External"/><Relationship Id="rId5" Type="http://schemas.openxmlformats.org/officeDocument/2006/relationships/hyperlink" Target="https://es.wikipedia.org/wiki/YAGNI"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6.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0.png"/><Relationship Id="rId4" Type="http://schemas.openxmlformats.org/officeDocument/2006/relationships/image" Target="../media/image48.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6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5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8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7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7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6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6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8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8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7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7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0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8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6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7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04.png"/><Relationship Id="rId4" Type="http://schemas.openxmlformats.org/officeDocument/2006/relationships/image" Target="../media/image7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7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7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7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7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81.png"/><Relationship Id="rId4" Type="http://schemas.openxmlformats.org/officeDocument/2006/relationships/image" Target="../media/image8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8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90.png"/><Relationship Id="rId4" Type="http://schemas.openxmlformats.org/officeDocument/2006/relationships/image" Target="../media/image9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83.png"/><Relationship Id="rId4" Type="http://schemas.openxmlformats.org/officeDocument/2006/relationships/image" Target="../media/image8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93.png"/><Relationship Id="rId4" Type="http://schemas.openxmlformats.org/officeDocument/2006/relationships/image" Target="../media/image9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94.png"/><Relationship Id="rId4" Type="http://schemas.openxmlformats.org/officeDocument/2006/relationships/image" Target="../media/image10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
          <p:cNvSpPr txBox="1"/>
          <p:nvPr>
            <p:ph type="ctrTitle"/>
          </p:nvPr>
        </p:nvSpPr>
        <p:spPr>
          <a:xfrm>
            <a:off x="788575" y="731679"/>
            <a:ext cx="7671683" cy="2060947"/>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sz="3400"/>
              <a:t>JAVASCRIPT</a:t>
            </a:r>
            <a:endParaRPr sz="3400"/>
          </a:p>
        </p:txBody>
      </p:sp>
      <p:pic>
        <p:nvPicPr>
          <p:cNvPr id="118" name="Google Shape;118;p1"/>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119" name="Google Shape;119;p1"/>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120" name="Google Shape;120;p1"/>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pic>
        <p:nvPicPr>
          <p:cNvPr id="121" name="Google Shape;121;p1"/>
          <p:cNvPicPr preferRelativeResize="0"/>
          <p:nvPr/>
        </p:nvPicPr>
        <p:blipFill rotWithShape="1">
          <a:blip r:embed="rId5">
            <a:alphaModFix/>
          </a:blip>
          <a:srcRect b="0" l="0" r="0" t="0"/>
          <a:stretch/>
        </p:blipFill>
        <p:spPr>
          <a:xfrm>
            <a:off x="2765389" y="1762767"/>
            <a:ext cx="3486150" cy="1304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0"/>
          <p:cNvSpPr txBox="1"/>
          <p:nvPr>
            <p:ph type="ctrTitle"/>
          </p:nvPr>
        </p:nvSpPr>
        <p:spPr>
          <a:xfrm>
            <a:off x="1118286" y="67415"/>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Ejemplo práctico</a:t>
            </a:r>
            <a:br>
              <a:rPr b="0" lang="es-ES"/>
            </a:br>
            <a:br>
              <a:rPr lang="es-ES"/>
            </a:br>
            <a:endParaRPr/>
          </a:p>
        </p:txBody>
      </p:sp>
      <p:sp>
        <p:nvSpPr>
          <p:cNvPr id="181" name="Google Shape;181;p10"/>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182" name="Google Shape;182;p10"/>
          <p:cNvPicPr preferRelativeResize="0"/>
          <p:nvPr/>
        </p:nvPicPr>
        <p:blipFill rotWithShape="1">
          <a:blip r:embed="rId3">
            <a:alphaModFix/>
          </a:blip>
          <a:srcRect b="0" l="0" r="0" t="0"/>
          <a:stretch/>
        </p:blipFill>
        <p:spPr>
          <a:xfrm>
            <a:off x="1672281" y="899646"/>
            <a:ext cx="5750912" cy="326625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69"/>
          <p:cNvSpPr txBox="1"/>
          <p:nvPr>
            <p:ph type="ctrTitle"/>
          </p:nvPr>
        </p:nvSpPr>
        <p:spPr>
          <a:xfrm>
            <a:off x="1197833" y="1837038"/>
            <a:ext cx="6858000" cy="803672"/>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Métodos De Arreglos (Array Methods)</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70"/>
          <p:cNvSpPr txBox="1"/>
          <p:nvPr>
            <p:ph type="ctrTitle"/>
          </p:nvPr>
        </p:nvSpPr>
        <p:spPr>
          <a:xfrm>
            <a:off x="1151238" y="444844"/>
            <a:ext cx="6858000" cy="58125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push() Y pop()</a:t>
            </a:r>
            <a:endParaRPr/>
          </a:p>
        </p:txBody>
      </p:sp>
      <p:sp>
        <p:nvSpPr>
          <p:cNvPr id="804" name="Google Shape;804;p70"/>
          <p:cNvSpPr txBox="1"/>
          <p:nvPr>
            <p:ph idx="1" type="subTitle"/>
          </p:nvPr>
        </p:nvSpPr>
        <p:spPr>
          <a:xfrm>
            <a:off x="1153681" y="2651367"/>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Para manipular los Arreglos podemos usar los </a:t>
            </a:r>
            <a:r>
              <a:rPr b="1" lang="es-ES"/>
              <a:t>Métodos de Arreglo</a:t>
            </a:r>
            <a:r>
              <a:rPr lang="es-ES"/>
              <a:t> (del inglés, </a:t>
            </a:r>
            <a:r>
              <a:rPr i="1" lang="es-ES"/>
              <a:t>Array Methods</a:t>
            </a:r>
            <a:r>
              <a:rPr lang="es-ES"/>
              <a:t>).</a:t>
            </a:r>
            <a:endParaRPr/>
          </a:p>
        </p:txBody>
      </p:sp>
      <p:pic>
        <p:nvPicPr>
          <p:cNvPr id="805" name="Google Shape;805;p70"/>
          <p:cNvPicPr preferRelativeResize="0"/>
          <p:nvPr/>
        </p:nvPicPr>
        <p:blipFill rotWithShape="1">
          <a:blip r:embed="rId3">
            <a:alphaModFix/>
          </a:blip>
          <a:srcRect b="0" l="0" r="0" t="0"/>
          <a:stretch/>
        </p:blipFill>
        <p:spPr>
          <a:xfrm>
            <a:off x="3324738" y="1010102"/>
            <a:ext cx="2515887" cy="164126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71"/>
          <p:cNvSpPr txBox="1"/>
          <p:nvPr>
            <p:ph type="ctrTitle"/>
          </p:nvPr>
        </p:nvSpPr>
        <p:spPr>
          <a:xfrm>
            <a:off x="477794" y="271849"/>
            <a:ext cx="8188411" cy="370702"/>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62698"/>
              <a:buFont typeface="Nunito"/>
              <a:buNone/>
            </a:pPr>
            <a:r>
              <a:rPr lang="es-ES" sz="2800"/>
              <a:t>Método push()</a:t>
            </a:r>
            <a:endParaRPr/>
          </a:p>
        </p:txBody>
      </p:sp>
      <p:sp>
        <p:nvSpPr>
          <p:cNvPr id="811" name="Google Shape;811;p71"/>
          <p:cNvSpPr txBox="1"/>
          <p:nvPr>
            <p:ph idx="1" type="subTitle"/>
          </p:nvPr>
        </p:nvSpPr>
        <p:spPr>
          <a:xfrm>
            <a:off x="1035909" y="1112107"/>
            <a:ext cx="6858000" cy="2710250"/>
          </a:xfrm>
          <a:prstGeom prst="rect">
            <a:avLst/>
          </a:prstGeom>
          <a:noFill/>
          <a:ln>
            <a:noFill/>
          </a:ln>
        </p:spPr>
        <p:txBody>
          <a:bodyPr anchorCtr="0" anchor="t" bIns="34275" lIns="68575" spcFirstLastPara="1" rIns="68575" wrap="square" tIns="34275">
            <a:normAutofit fontScale="92500" lnSpcReduction="20000"/>
          </a:bodyPr>
          <a:lstStyle/>
          <a:p>
            <a:pPr indent="-361950" lvl="0" marL="457200" rtl="0" algn="ctr">
              <a:lnSpc>
                <a:spcPct val="90000"/>
              </a:lnSpc>
              <a:spcBef>
                <a:spcPts val="800"/>
              </a:spcBef>
              <a:spcAft>
                <a:spcPts val="0"/>
              </a:spcAft>
              <a:buClr>
                <a:schemeClr val="dk1"/>
              </a:buClr>
              <a:buSzPct val="108107"/>
              <a:buNone/>
            </a:pPr>
            <a:r>
              <a:rPr lang="es-ES"/>
              <a:t>Para agregar elementos al final de nuestro Arreglo- sin necesidad de saber cuál es el último Índice-, usaremos el método push().</a:t>
            </a:r>
            <a:endParaRPr/>
          </a:p>
          <a:p>
            <a:pPr indent="-361950" lvl="0" marL="457200" rtl="0" algn="ctr">
              <a:lnSpc>
                <a:spcPct val="90000"/>
              </a:lnSpc>
              <a:spcBef>
                <a:spcPts val="800"/>
              </a:spcBef>
              <a:spcAft>
                <a:spcPts val="0"/>
              </a:spcAft>
              <a:buClr>
                <a:schemeClr val="dk1"/>
              </a:buClr>
              <a:buSzPct val="108107"/>
              <a:buNone/>
            </a:pPr>
            <a:r>
              <a:rPr b="1" lang="es-ES"/>
              <a:t>Sintaxis Del Método push()</a:t>
            </a:r>
            <a:r>
              <a:rPr lang="es-ES"/>
              <a:t>:</a:t>
            </a:r>
            <a:endParaRPr/>
          </a:p>
          <a:p>
            <a:pPr indent="-361950" lvl="0" marL="457200" rtl="0" algn="ctr">
              <a:lnSpc>
                <a:spcPct val="90000"/>
              </a:lnSpc>
              <a:spcBef>
                <a:spcPts val="800"/>
              </a:spcBef>
              <a:spcAft>
                <a:spcPts val="0"/>
              </a:spcAft>
              <a:buClr>
                <a:schemeClr val="dk1"/>
              </a:buClr>
              <a:buSzPct val="108107"/>
              <a:buNone/>
            </a:pPr>
            <a:r>
              <a:t/>
            </a:r>
            <a:endParaRPr/>
          </a:p>
          <a:p>
            <a:pPr indent="-361950" lvl="0" marL="457200" rtl="0" algn="ctr">
              <a:lnSpc>
                <a:spcPct val="90000"/>
              </a:lnSpc>
              <a:spcBef>
                <a:spcPts val="800"/>
              </a:spcBef>
              <a:spcAft>
                <a:spcPts val="0"/>
              </a:spcAft>
              <a:buClr>
                <a:schemeClr val="dk1"/>
              </a:buClr>
              <a:buSzPct val="108107"/>
              <a:buNone/>
            </a:pPr>
            <a:r>
              <a:t/>
            </a:r>
            <a:endParaRPr/>
          </a:p>
          <a:p>
            <a:pPr indent="-361950" lvl="0" marL="457200" rtl="0" algn="ctr">
              <a:lnSpc>
                <a:spcPct val="90000"/>
              </a:lnSpc>
              <a:spcBef>
                <a:spcPts val="800"/>
              </a:spcBef>
              <a:spcAft>
                <a:spcPts val="0"/>
              </a:spcAft>
              <a:buClr>
                <a:schemeClr val="dk1"/>
              </a:buClr>
              <a:buSzPct val="108107"/>
              <a:buNone/>
            </a:pPr>
            <a:r>
              <a:rPr lang="es-ES"/>
              <a:t>.push() añade un nuevo elemento al final del Arreglo. Para agregar el valor, debés pasarlo como argumento del método.</a:t>
            </a:r>
            <a:endParaRPr/>
          </a:p>
          <a:p>
            <a:pPr indent="-361950" lvl="0" marL="457200" rtl="0" algn="ctr">
              <a:lnSpc>
                <a:spcPct val="90000"/>
              </a:lnSpc>
              <a:spcBef>
                <a:spcPts val="800"/>
              </a:spcBef>
              <a:spcAft>
                <a:spcPts val="0"/>
              </a:spcAft>
              <a:buClr>
                <a:schemeClr val="dk1"/>
              </a:buClr>
              <a:buSzPct val="108107"/>
              <a:buNone/>
            </a:pPr>
            <a:r>
              <a:t/>
            </a:r>
            <a:endParaRPr/>
          </a:p>
          <a:p>
            <a:pPr indent="-361950" lvl="0" marL="457200" rtl="0" algn="ctr">
              <a:lnSpc>
                <a:spcPct val="90000"/>
              </a:lnSpc>
              <a:spcBef>
                <a:spcPts val="800"/>
              </a:spcBef>
              <a:spcAft>
                <a:spcPts val="0"/>
              </a:spcAft>
              <a:buClr>
                <a:schemeClr val="dk1"/>
              </a:buClr>
              <a:buSzPct val="108107"/>
              <a:buNone/>
            </a:pPr>
            <a:r>
              <a:rPr lang="es-ES"/>
              <a:t>⚠️ </a:t>
            </a:r>
            <a:r>
              <a:rPr b="1" lang="es-ES"/>
              <a:t>Importante:</a:t>
            </a:r>
            <a:r>
              <a:rPr lang="es-ES"/>
              <a:t> Para agregar varios elementos dentro del mismo método, debés separar los valores con comas (,):</a:t>
            </a:r>
            <a:endParaRPr/>
          </a:p>
          <a:p>
            <a:pPr indent="-361950" lvl="0" marL="457200" rtl="0" algn="ctr">
              <a:lnSpc>
                <a:spcPct val="90000"/>
              </a:lnSpc>
              <a:spcBef>
                <a:spcPts val="800"/>
              </a:spcBef>
              <a:spcAft>
                <a:spcPts val="0"/>
              </a:spcAft>
              <a:buClr>
                <a:schemeClr val="dk1"/>
              </a:buClr>
              <a:buSzPct val="108107"/>
              <a:buNone/>
            </a:pPr>
            <a:r>
              <a:t/>
            </a:r>
            <a:endParaRPr/>
          </a:p>
        </p:txBody>
      </p:sp>
      <p:pic>
        <p:nvPicPr>
          <p:cNvPr id="812" name="Google Shape;812;p71"/>
          <p:cNvPicPr preferRelativeResize="0"/>
          <p:nvPr/>
        </p:nvPicPr>
        <p:blipFill rotWithShape="1">
          <a:blip r:embed="rId3">
            <a:alphaModFix/>
          </a:blip>
          <a:srcRect b="0" l="0" r="0" t="0"/>
          <a:stretch/>
        </p:blipFill>
        <p:spPr>
          <a:xfrm>
            <a:off x="3362068" y="2138618"/>
            <a:ext cx="2057400" cy="295275"/>
          </a:xfrm>
          <a:prstGeom prst="rect">
            <a:avLst/>
          </a:prstGeom>
          <a:noFill/>
          <a:ln>
            <a:noFill/>
          </a:ln>
        </p:spPr>
      </p:pic>
      <p:pic>
        <p:nvPicPr>
          <p:cNvPr id="813" name="Google Shape;813;p71"/>
          <p:cNvPicPr preferRelativeResize="0"/>
          <p:nvPr/>
        </p:nvPicPr>
        <p:blipFill rotWithShape="1">
          <a:blip r:embed="rId4">
            <a:alphaModFix/>
          </a:blip>
          <a:srcRect b="0" l="0" r="0" t="0"/>
          <a:stretch/>
        </p:blipFill>
        <p:spPr>
          <a:xfrm>
            <a:off x="3466843" y="3875260"/>
            <a:ext cx="1847850" cy="2762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72"/>
          <p:cNvSpPr txBox="1"/>
          <p:nvPr>
            <p:ph type="ctrTitle"/>
          </p:nvPr>
        </p:nvSpPr>
        <p:spPr>
          <a:xfrm>
            <a:off x="477794" y="-140043"/>
            <a:ext cx="8188411" cy="741405"/>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sz="2800"/>
              <a:t>Método push()</a:t>
            </a:r>
            <a:endParaRPr/>
          </a:p>
        </p:txBody>
      </p:sp>
      <p:sp>
        <p:nvSpPr>
          <p:cNvPr id="819" name="Google Shape;819;p72"/>
          <p:cNvSpPr txBox="1"/>
          <p:nvPr>
            <p:ph idx="1" type="subTitle"/>
          </p:nvPr>
        </p:nvSpPr>
        <p:spPr>
          <a:xfrm>
            <a:off x="1143000" y="601361"/>
            <a:ext cx="6858000" cy="535461"/>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Veamos un ejemplo:</a:t>
            </a:r>
            <a:endParaRPr/>
          </a:p>
        </p:txBody>
      </p:sp>
      <p:pic>
        <p:nvPicPr>
          <p:cNvPr id="820" name="Google Shape;820;p72"/>
          <p:cNvPicPr preferRelativeResize="0"/>
          <p:nvPr/>
        </p:nvPicPr>
        <p:blipFill rotWithShape="1">
          <a:blip r:embed="rId3">
            <a:alphaModFix/>
          </a:blip>
          <a:srcRect b="0" l="0" r="0" t="0"/>
          <a:stretch/>
        </p:blipFill>
        <p:spPr>
          <a:xfrm>
            <a:off x="2767012" y="1056643"/>
            <a:ext cx="3674333" cy="806561"/>
          </a:xfrm>
          <a:prstGeom prst="rect">
            <a:avLst/>
          </a:prstGeom>
          <a:noFill/>
          <a:ln>
            <a:noFill/>
          </a:ln>
        </p:spPr>
      </p:pic>
      <p:sp>
        <p:nvSpPr>
          <p:cNvPr id="821" name="Google Shape;821;p72"/>
          <p:cNvSpPr txBox="1"/>
          <p:nvPr/>
        </p:nvSpPr>
        <p:spPr>
          <a:xfrm>
            <a:off x="650789" y="1929456"/>
            <a:ext cx="8081319" cy="2041182"/>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marR="0" rtl="0" algn="ctr">
              <a:lnSpc>
                <a:spcPct val="90000"/>
              </a:lnSpc>
              <a:spcBef>
                <a:spcPts val="800"/>
              </a:spcBef>
              <a:spcAft>
                <a:spcPts val="0"/>
              </a:spcAft>
              <a:buClr>
                <a:schemeClr val="dk1"/>
              </a:buClr>
              <a:buSzPct val="108107"/>
              <a:buFont typeface="Arial"/>
              <a:buNone/>
            </a:pPr>
            <a:r>
              <a:rPr b="0" i="0" lang="es-ES" sz="1800" u="none" cap="none" strike="noStrike">
                <a:solidFill>
                  <a:schemeClr val="dk1"/>
                </a:solidFill>
                <a:latin typeface="Nunito"/>
                <a:ea typeface="Nunito"/>
                <a:cs typeface="Nunito"/>
                <a:sym typeface="Nunito"/>
              </a:rPr>
              <a:t>Como vemos, push agregará el elemento amarillo al final del Arreglo. En caso de que quisiéramos sumar más de un elemento, los incluiremos dentro del mismo método, sin necesidad de volver a usar push.</a:t>
            </a:r>
            <a:endParaRPr b="0" i="0" sz="1400" u="none" cap="none" strike="noStrike">
              <a:solidFill>
                <a:srgbClr val="000000"/>
              </a:solidFill>
              <a:latin typeface="Arial"/>
              <a:ea typeface="Arial"/>
              <a:cs typeface="Arial"/>
              <a:sym typeface="Arial"/>
            </a:endParaRPr>
          </a:p>
          <a:p>
            <a:pPr indent="-361950" lvl="0" marL="457200" marR="0" rtl="0" algn="ctr">
              <a:lnSpc>
                <a:spcPct val="90000"/>
              </a:lnSpc>
              <a:spcBef>
                <a:spcPts val="800"/>
              </a:spcBef>
              <a:spcAft>
                <a:spcPts val="0"/>
              </a:spcAft>
              <a:buClr>
                <a:schemeClr val="dk1"/>
              </a:buClr>
              <a:buSzPct val="108107"/>
              <a:buFont typeface="Arial"/>
              <a:buNone/>
            </a:pPr>
            <a:r>
              <a:t/>
            </a:r>
            <a:endParaRPr b="0" i="0" sz="1800" u="none" cap="none" strike="noStrike">
              <a:solidFill>
                <a:schemeClr val="dk1"/>
              </a:solidFill>
              <a:latin typeface="Nunito"/>
              <a:ea typeface="Nunito"/>
              <a:cs typeface="Nunito"/>
              <a:sym typeface="Nunito"/>
            </a:endParaRPr>
          </a:p>
          <a:p>
            <a:pPr indent="-361950" lvl="0" marL="457200" marR="0" rtl="0" algn="ctr">
              <a:lnSpc>
                <a:spcPct val="90000"/>
              </a:lnSpc>
              <a:spcBef>
                <a:spcPts val="800"/>
              </a:spcBef>
              <a:spcAft>
                <a:spcPts val="0"/>
              </a:spcAft>
              <a:buClr>
                <a:schemeClr val="dk1"/>
              </a:buClr>
              <a:buSzPct val="108107"/>
              <a:buFont typeface="Arial"/>
              <a:buNone/>
            </a:pPr>
            <a:r>
              <a:t/>
            </a:r>
            <a:endParaRPr b="0" i="0" sz="1800" u="none" cap="none" strike="noStrike">
              <a:solidFill>
                <a:schemeClr val="dk1"/>
              </a:solidFill>
              <a:latin typeface="Nunito"/>
              <a:ea typeface="Nunito"/>
              <a:cs typeface="Nunito"/>
              <a:sym typeface="Nunito"/>
            </a:endParaRPr>
          </a:p>
          <a:p>
            <a:pPr indent="-361950" lvl="0" marL="457200" marR="0" rtl="0" algn="ctr">
              <a:lnSpc>
                <a:spcPct val="90000"/>
              </a:lnSpc>
              <a:spcBef>
                <a:spcPts val="800"/>
              </a:spcBef>
              <a:spcAft>
                <a:spcPts val="0"/>
              </a:spcAft>
              <a:buClr>
                <a:schemeClr val="dk1"/>
              </a:buClr>
              <a:buSzPct val="108107"/>
              <a:buFont typeface="Arial"/>
              <a:buNone/>
            </a:pPr>
            <a:r>
              <a:rPr b="0" i="0" lang="es-ES" sz="1800" u="none" cap="none" strike="noStrike">
                <a:solidFill>
                  <a:schemeClr val="dk1"/>
                </a:solidFill>
                <a:latin typeface="Nunito"/>
                <a:ea typeface="Nunito"/>
                <a:cs typeface="Nunito"/>
                <a:sym typeface="Nunito"/>
              </a:rPr>
              <a:t>El método push, además de agregar valores a un Arreglo, retorna la cantidad de elementos que hay guardados en él.</a:t>
            </a:r>
            <a:endParaRPr b="0" i="0" sz="1800" u="none" cap="none" strike="noStrike">
              <a:solidFill>
                <a:schemeClr val="dk1"/>
              </a:solidFill>
              <a:latin typeface="Nunito"/>
              <a:ea typeface="Nunito"/>
              <a:cs typeface="Nunito"/>
              <a:sym typeface="Nunito"/>
            </a:endParaRPr>
          </a:p>
        </p:txBody>
      </p:sp>
      <p:pic>
        <p:nvPicPr>
          <p:cNvPr id="822" name="Google Shape;822;p72"/>
          <p:cNvPicPr preferRelativeResize="0"/>
          <p:nvPr/>
        </p:nvPicPr>
        <p:blipFill rotWithShape="1">
          <a:blip r:embed="rId4">
            <a:alphaModFix/>
          </a:blip>
          <a:srcRect b="0" l="0" r="0" t="0"/>
          <a:stretch/>
        </p:blipFill>
        <p:spPr>
          <a:xfrm>
            <a:off x="2767011" y="2692872"/>
            <a:ext cx="3609975" cy="514350"/>
          </a:xfrm>
          <a:prstGeom prst="rect">
            <a:avLst/>
          </a:prstGeom>
          <a:noFill/>
          <a:ln>
            <a:noFill/>
          </a:ln>
        </p:spPr>
      </p:pic>
      <p:pic>
        <p:nvPicPr>
          <p:cNvPr id="823" name="Google Shape;823;p72"/>
          <p:cNvPicPr preferRelativeResize="0"/>
          <p:nvPr/>
        </p:nvPicPr>
        <p:blipFill rotWithShape="1">
          <a:blip r:embed="rId5">
            <a:alphaModFix/>
          </a:blip>
          <a:srcRect b="0" l="0" r="0" t="0"/>
          <a:stretch/>
        </p:blipFill>
        <p:spPr>
          <a:xfrm>
            <a:off x="5865083" y="3931379"/>
            <a:ext cx="2867025" cy="9429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73"/>
          <p:cNvSpPr txBox="1"/>
          <p:nvPr>
            <p:ph type="ctrTitle"/>
          </p:nvPr>
        </p:nvSpPr>
        <p:spPr>
          <a:xfrm>
            <a:off x="477794" y="-140043"/>
            <a:ext cx="8188411" cy="741405"/>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sz="2800"/>
              <a:t>Método pop()</a:t>
            </a:r>
            <a:endParaRPr/>
          </a:p>
        </p:txBody>
      </p:sp>
      <p:sp>
        <p:nvSpPr>
          <p:cNvPr id="829" name="Google Shape;829;p73"/>
          <p:cNvSpPr txBox="1"/>
          <p:nvPr>
            <p:ph idx="1" type="subTitle"/>
          </p:nvPr>
        </p:nvSpPr>
        <p:spPr>
          <a:xfrm>
            <a:off x="1143000" y="601361"/>
            <a:ext cx="6858000" cy="2141839"/>
          </a:xfrm>
          <a:prstGeom prst="rect">
            <a:avLst/>
          </a:prstGeom>
          <a:noFill/>
          <a:ln>
            <a:noFill/>
          </a:ln>
        </p:spPr>
        <p:txBody>
          <a:bodyPr anchorCtr="0" anchor="t" bIns="34275" lIns="68575" spcFirstLastPara="1" rIns="68575" wrap="square" tIns="34275">
            <a:normAutofit fontScale="92500" lnSpcReduction="20000"/>
          </a:bodyPr>
          <a:lstStyle/>
          <a:p>
            <a:pPr indent="-361950" lvl="0" marL="457200" rtl="0" algn="ctr">
              <a:lnSpc>
                <a:spcPct val="90000"/>
              </a:lnSpc>
              <a:spcBef>
                <a:spcPts val="800"/>
              </a:spcBef>
              <a:spcAft>
                <a:spcPts val="0"/>
              </a:spcAft>
              <a:buClr>
                <a:schemeClr val="dk1"/>
              </a:buClr>
              <a:buSzPct val="108107"/>
              <a:buNone/>
            </a:pPr>
            <a:r>
              <a:rPr b="1" lang="es-ES"/>
              <a:t>Método pop()</a:t>
            </a:r>
            <a:endParaRPr/>
          </a:p>
          <a:p>
            <a:pPr indent="-361950" lvl="0" marL="457200" rtl="0" algn="ctr">
              <a:lnSpc>
                <a:spcPct val="90000"/>
              </a:lnSpc>
              <a:spcBef>
                <a:spcPts val="800"/>
              </a:spcBef>
              <a:spcAft>
                <a:spcPts val="0"/>
              </a:spcAft>
              <a:buClr>
                <a:schemeClr val="dk1"/>
              </a:buClr>
              <a:buSzPct val="108107"/>
              <a:buNone/>
            </a:pPr>
            <a:r>
              <a:rPr lang="es-ES"/>
              <a:t>El método .pop() saca el último elemento del Arreglo y lo retorna. Ese valor, a su vez, lo podemos guardar para volverlo a usar.</a:t>
            </a:r>
            <a:endParaRPr/>
          </a:p>
          <a:p>
            <a:pPr indent="-361950" lvl="0" marL="457200" rtl="0" algn="ctr">
              <a:lnSpc>
                <a:spcPct val="90000"/>
              </a:lnSpc>
              <a:spcBef>
                <a:spcPts val="800"/>
              </a:spcBef>
              <a:spcAft>
                <a:spcPts val="0"/>
              </a:spcAft>
              <a:buClr>
                <a:schemeClr val="dk1"/>
              </a:buClr>
              <a:buSzPct val="108107"/>
              <a:buNone/>
            </a:pPr>
            <a:r>
              <a:rPr lang="es-ES"/>
              <a:t>⚠️</a:t>
            </a:r>
            <a:r>
              <a:rPr b="1" lang="es-ES"/>
              <a:t>Importante:</a:t>
            </a:r>
            <a:r>
              <a:rPr lang="es-ES"/>
              <a:t> El método pop no lleva Argumentos y solamente saca el último elemento, uno por vez.</a:t>
            </a:r>
            <a:endParaRPr/>
          </a:p>
          <a:p>
            <a:pPr indent="-361950" lvl="0" marL="457200" rtl="0" algn="ctr">
              <a:lnSpc>
                <a:spcPct val="90000"/>
              </a:lnSpc>
              <a:spcBef>
                <a:spcPts val="800"/>
              </a:spcBef>
              <a:spcAft>
                <a:spcPts val="0"/>
              </a:spcAft>
              <a:buClr>
                <a:schemeClr val="dk1"/>
              </a:buClr>
              <a:buSzPct val="108107"/>
              <a:buNone/>
            </a:pPr>
            <a:r>
              <a:t/>
            </a:r>
            <a:endParaRPr/>
          </a:p>
          <a:p>
            <a:pPr indent="-361950" lvl="0" marL="457200" rtl="0" algn="ctr">
              <a:lnSpc>
                <a:spcPct val="90000"/>
              </a:lnSpc>
              <a:spcBef>
                <a:spcPts val="800"/>
              </a:spcBef>
              <a:spcAft>
                <a:spcPts val="0"/>
              </a:spcAft>
              <a:buClr>
                <a:schemeClr val="dk1"/>
              </a:buClr>
              <a:buSzPct val="108107"/>
              <a:buNone/>
            </a:pPr>
            <a:r>
              <a:t/>
            </a:r>
            <a:endParaRPr/>
          </a:p>
          <a:p>
            <a:pPr indent="-361950" lvl="0" marL="457200" rtl="0" algn="ctr">
              <a:lnSpc>
                <a:spcPct val="90000"/>
              </a:lnSpc>
              <a:spcBef>
                <a:spcPts val="800"/>
              </a:spcBef>
              <a:spcAft>
                <a:spcPts val="0"/>
              </a:spcAft>
              <a:buClr>
                <a:schemeClr val="dk1"/>
              </a:buClr>
              <a:buSzPct val="108107"/>
              <a:buNone/>
            </a:pPr>
            <a:r>
              <a:rPr b="1" lang="es-ES"/>
              <a:t>Sintaxis Del Método pop()</a:t>
            </a:r>
            <a:endParaRPr/>
          </a:p>
        </p:txBody>
      </p:sp>
      <p:pic>
        <p:nvPicPr>
          <p:cNvPr id="830" name="Google Shape;830;p73"/>
          <p:cNvPicPr preferRelativeResize="0"/>
          <p:nvPr/>
        </p:nvPicPr>
        <p:blipFill rotWithShape="1">
          <a:blip r:embed="rId3">
            <a:alphaModFix/>
          </a:blip>
          <a:srcRect b="0" l="0" r="0" t="0"/>
          <a:stretch/>
        </p:blipFill>
        <p:spPr>
          <a:xfrm>
            <a:off x="3159854" y="3023286"/>
            <a:ext cx="3627739" cy="47483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74"/>
          <p:cNvSpPr txBox="1"/>
          <p:nvPr>
            <p:ph idx="1" type="subTitle"/>
          </p:nvPr>
        </p:nvSpPr>
        <p:spPr>
          <a:xfrm>
            <a:off x="1110050" y="798588"/>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Veamos un ejemplo:</a:t>
            </a:r>
            <a:endParaRPr/>
          </a:p>
        </p:txBody>
      </p:sp>
      <p:sp>
        <p:nvSpPr>
          <p:cNvPr id="836" name="Google Shape;836;p74"/>
          <p:cNvSpPr txBox="1"/>
          <p:nvPr/>
        </p:nvSpPr>
        <p:spPr>
          <a:xfrm>
            <a:off x="527222" y="2134815"/>
            <a:ext cx="8221362" cy="1241700"/>
          </a:xfrm>
          <a:prstGeom prst="rect">
            <a:avLst/>
          </a:prstGeom>
          <a:noFill/>
          <a:ln>
            <a:noFill/>
          </a:ln>
        </p:spPr>
        <p:txBody>
          <a:bodyPr anchorCtr="0" anchor="t" bIns="34275" lIns="68575" spcFirstLastPara="1" rIns="68575" wrap="square" tIns="34275">
            <a:normAutofit lnSpcReduction="10000"/>
          </a:bodyPr>
          <a:lstStyle/>
          <a:p>
            <a:pPr indent="-361950" lvl="0" marL="457200" marR="0" rtl="0" algn="ctr">
              <a:lnSpc>
                <a:spcPct val="90000"/>
              </a:lnSpc>
              <a:spcBef>
                <a:spcPts val="800"/>
              </a:spcBef>
              <a:spcAft>
                <a:spcPts val="0"/>
              </a:spcAft>
              <a:buClr>
                <a:schemeClr val="dk1"/>
              </a:buClr>
              <a:buSzPts val="1800"/>
              <a:buFont typeface="Arial"/>
              <a:buNone/>
            </a:pPr>
            <a:r>
              <a:rPr b="0" i="0" lang="es-ES" sz="1800" u="none" cap="none" strike="noStrike">
                <a:solidFill>
                  <a:schemeClr val="dk1"/>
                </a:solidFill>
                <a:latin typeface="Nunito"/>
                <a:ea typeface="Nunito"/>
                <a:cs typeface="Nunito"/>
                <a:sym typeface="Nunito"/>
              </a:rPr>
              <a:t>Como vemos, .pop() no solo quitó el último elemento del Arreglo, sino que también lo devolvió. Ese valor podemos guardarlo en una Variable para, luego, utilizarla.</a:t>
            </a:r>
            <a:endParaRPr b="0" i="0" sz="1400" u="none" cap="none" strike="noStrike">
              <a:solidFill>
                <a:srgbClr val="000000"/>
              </a:solidFill>
              <a:latin typeface="Arial"/>
              <a:ea typeface="Arial"/>
              <a:cs typeface="Arial"/>
              <a:sym typeface="Arial"/>
            </a:endParaRPr>
          </a:p>
          <a:p>
            <a:pPr indent="-361950" lvl="0" marL="457200" marR="0" rtl="0" algn="ctr">
              <a:lnSpc>
                <a:spcPct val="90000"/>
              </a:lnSpc>
              <a:spcBef>
                <a:spcPts val="800"/>
              </a:spcBef>
              <a:spcAft>
                <a:spcPts val="0"/>
              </a:spcAft>
              <a:buClr>
                <a:schemeClr val="dk1"/>
              </a:buClr>
              <a:buSzPts val="1800"/>
              <a:buFont typeface="Arial"/>
              <a:buNone/>
            </a:pPr>
            <a:r>
              <a:rPr b="0" i="0" lang="es-ES" sz="1800" u="none" cap="none" strike="noStrike">
                <a:solidFill>
                  <a:schemeClr val="dk1"/>
                </a:solidFill>
                <a:latin typeface="Nunito"/>
                <a:ea typeface="Nunito"/>
                <a:cs typeface="Nunito"/>
                <a:sym typeface="Nunito"/>
              </a:rPr>
              <a:t>Veamos en este ejemplo un poco más acerca de .pop():</a:t>
            </a:r>
            <a:endParaRPr b="0" i="0" sz="1400" u="none" cap="none" strike="noStrike">
              <a:solidFill>
                <a:srgbClr val="000000"/>
              </a:solidFill>
              <a:latin typeface="Arial"/>
              <a:ea typeface="Arial"/>
              <a:cs typeface="Arial"/>
              <a:sym typeface="Arial"/>
            </a:endParaRPr>
          </a:p>
          <a:p>
            <a:pPr indent="-361950" lvl="0" marL="457200" marR="0" rtl="0" algn="ctr">
              <a:lnSpc>
                <a:spcPct val="90000"/>
              </a:lnSpc>
              <a:spcBef>
                <a:spcPts val="800"/>
              </a:spcBef>
              <a:spcAft>
                <a:spcPts val="0"/>
              </a:spcAft>
              <a:buClr>
                <a:schemeClr val="dk1"/>
              </a:buClr>
              <a:buSzPts val="1800"/>
              <a:buFont typeface="Arial"/>
              <a:buNone/>
            </a:pPr>
            <a:r>
              <a:t/>
            </a:r>
            <a:endParaRPr b="0" i="0" sz="1800" u="none" cap="none" strike="noStrike">
              <a:solidFill>
                <a:schemeClr val="dk1"/>
              </a:solidFill>
              <a:latin typeface="Nunito"/>
              <a:ea typeface="Nunito"/>
              <a:cs typeface="Nunito"/>
              <a:sym typeface="Nunito"/>
            </a:endParaRPr>
          </a:p>
        </p:txBody>
      </p:sp>
      <p:sp>
        <p:nvSpPr>
          <p:cNvPr id="837" name="Google Shape;837;p74"/>
          <p:cNvSpPr txBox="1"/>
          <p:nvPr>
            <p:ph type="ctrTitle"/>
          </p:nvPr>
        </p:nvSpPr>
        <p:spPr>
          <a:xfrm>
            <a:off x="477794" y="-140043"/>
            <a:ext cx="8188411" cy="741405"/>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sz="2800"/>
              <a:t>Método pop()</a:t>
            </a:r>
            <a:endParaRPr/>
          </a:p>
        </p:txBody>
      </p:sp>
      <p:pic>
        <p:nvPicPr>
          <p:cNvPr id="838" name="Google Shape;838;p74"/>
          <p:cNvPicPr preferRelativeResize="0"/>
          <p:nvPr/>
        </p:nvPicPr>
        <p:blipFill rotWithShape="1">
          <a:blip r:embed="rId3">
            <a:alphaModFix/>
          </a:blip>
          <a:srcRect b="0" l="0" r="0" t="0"/>
          <a:stretch/>
        </p:blipFill>
        <p:spPr>
          <a:xfrm>
            <a:off x="3466327" y="1358986"/>
            <a:ext cx="2343150" cy="561975"/>
          </a:xfrm>
          <a:prstGeom prst="rect">
            <a:avLst/>
          </a:prstGeom>
          <a:noFill/>
          <a:ln>
            <a:noFill/>
          </a:ln>
        </p:spPr>
      </p:pic>
      <p:pic>
        <p:nvPicPr>
          <p:cNvPr id="839" name="Google Shape;839;p74"/>
          <p:cNvPicPr preferRelativeResize="0"/>
          <p:nvPr/>
        </p:nvPicPr>
        <p:blipFill rotWithShape="1">
          <a:blip r:embed="rId4">
            <a:alphaModFix/>
          </a:blip>
          <a:srcRect b="0" l="0" r="0" t="0"/>
          <a:stretch/>
        </p:blipFill>
        <p:spPr>
          <a:xfrm>
            <a:off x="1613714" y="3376515"/>
            <a:ext cx="6048375" cy="12192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75"/>
          <p:cNvSpPr txBox="1"/>
          <p:nvPr>
            <p:ph idx="1" type="subTitle"/>
          </p:nvPr>
        </p:nvSpPr>
        <p:spPr>
          <a:xfrm>
            <a:off x="634315" y="1103388"/>
            <a:ext cx="7990702" cy="1241700"/>
          </a:xfrm>
          <a:prstGeom prst="rect">
            <a:avLst/>
          </a:prstGeom>
          <a:noFill/>
          <a:ln>
            <a:noFill/>
          </a:ln>
        </p:spPr>
        <p:txBody>
          <a:bodyPr anchorCtr="0" anchor="t" bIns="34275" lIns="68575" spcFirstLastPara="1" rIns="68575" wrap="square" tIns="34275">
            <a:normAutofit fontScale="85000" lnSpcReduction="10000"/>
          </a:bodyPr>
          <a:lstStyle/>
          <a:p>
            <a:pPr indent="-361950" lvl="0" marL="457200" rtl="0" algn="ctr">
              <a:lnSpc>
                <a:spcPct val="90000"/>
              </a:lnSpc>
              <a:spcBef>
                <a:spcPts val="800"/>
              </a:spcBef>
              <a:spcAft>
                <a:spcPts val="0"/>
              </a:spcAft>
              <a:buClr>
                <a:schemeClr val="dk1"/>
              </a:buClr>
              <a:buSzPct val="117647"/>
              <a:buNone/>
            </a:pPr>
            <a:r>
              <a:rPr lang="es-ES"/>
              <a:t>Los métodos unshift y shift, agregan y quitan elementos al comienzo del Arreglo</a:t>
            </a:r>
            <a:endParaRPr/>
          </a:p>
          <a:p>
            <a:pPr indent="-361950" lvl="0" marL="457200" rtl="0" algn="ctr">
              <a:lnSpc>
                <a:spcPct val="90000"/>
              </a:lnSpc>
              <a:spcBef>
                <a:spcPts val="800"/>
              </a:spcBef>
              <a:spcAft>
                <a:spcPts val="0"/>
              </a:spcAft>
              <a:buClr>
                <a:schemeClr val="dk1"/>
              </a:buClr>
              <a:buSzPct val="117647"/>
              <a:buNone/>
            </a:pPr>
            <a:r>
              <a:t/>
            </a:r>
            <a:endParaRPr/>
          </a:p>
          <a:p>
            <a:pPr indent="-361950" lvl="0" marL="457200" rtl="0" algn="ctr">
              <a:lnSpc>
                <a:spcPct val="90000"/>
              </a:lnSpc>
              <a:spcBef>
                <a:spcPts val="800"/>
              </a:spcBef>
              <a:spcAft>
                <a:spcPts val="0"/>
              </a:spcAft>
              <a:buClr>
                <a:schemeClr val="dk1"/>
              </a:buClr>
              <a:buSzPct val="117647"/>
              <a:buNone/>
            </a:pPr>
            <a:r>
              <a:rPr lang="es-ES"/>
              <a:t>Como vimos en el video, para agregar elementos al comienzo de nuestro Arreglo, usaremos el método unshift siguiendo esta sintaxis:</a:t>
            </a:r>
            <a:endParaRPr/>
          </a:p>
        </p:txBody>
      </p:sp>
      <p:sp>
        <p:nvSpPr>
          <p:cNvPr id="845" name="Google Shape;845;p75"/>
          <p:cNvSpPr txBox="1"/>
          <p:nvPr>
            <p:ph type="ctrTitle"/>
          </p:nvPr>
        </p:nvSpPr>
        <p:spPr>
          <a:xfrm>
            <a:off x="945293" y="-72628"/>
            <a:ext cx="6858000" cy="110235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sz="4400"/>
              <a:t>unshift() y shift()</a:t>
            </a:r>
            <a:endParaRPr/>
          </a:p>
        </p:txBody>
      </p:sp>
      <p:pic>
        <p:nvPicPr>
          <p:cNvPr id="846" name="Google Shape;846;p75"/>
          <p:cNvPicPr preferRelativeResize="0"/>
          <p:nvPr/>
        </p:nvPicPr>
        <p:blipFill rotWithShape="1">
          <a:blip r:embed="rId3">
            <a:alphaModFix/>
          </a:blip>
          <a:srcRect b="0" l="0" r="0" t="0"/>
          <a:stretch/>
        </p:blipFill>
        <p:spPr>
          <a:xfrm>
            <a:off x="3218551" y="2341734"/>
            <a:ext cx="2657475" cy="314325"/>
          </a:xfrm>
          <a:prstGeom prst="rect">
            <a:avLst/>
          </a:prstGeom>
          <a:noFill/>
          <a:ln>
            <a:noFill/>
          </a:ln>
        </p:spPr>
      </p:pic>
      <p:sp>
        <p:nvSpPr>
          <p:cNvPr id="847" name="Google Shape;847;p75"/>
          <p:cNvSpPr txBox="1"/>
          <p:nvPr/>
        </p:nvSpPr>
        <p:spPr>
          <a:xfrm>
            <a:off x="634315" y="2739223"/>
            <a:ext cx="7990702" cy="1241700"/>
          </a:xfrm>
          <a:prstGeom prst="rect">
            <a:avLst/>
          </a:prstGeom>
          <a:noFill/>
          <a:ln>
            <a:noFill/>
          </a:ln>
        </p:spPr>
        <p:txBody>
          <a:bodyPr anchorCtr="0" anchor="t" bIns="34275" lIns="68575" spcFirstLastPara="1" rIns="68575" wrap="square" tIns="34275">
            <a:normAutofit/>
          </a:bodyPr>
          <a:lstStyle/>
          <a:p>
            <a:pPr indent="-361950" lvl="0" marL="457200" marR="0" rtl="0" algn="ctr">
              <a:lnSpc>
                <a:spcPct val="90000"/>
              </a:lnSpc>
              <a:spcBef>
                <a:spcPts val="800"/>
              </a:spcBef>
              <a:spcAft>
                <a:spcPts val="0"/>
              </a:spcAft>
              <a:buClr>
                <a:schemeClr val="dk1"/>
              </a:buClr>
              <a:buSzPts val="1800"/>
              <a:buFont typeface="Arial"/>
              <a:buNone/>
            </a:pPr>
            <a:r>
              <a:rPr b="0" i="0" lang="es-ES" sz="1800" u="none" cap="none" strike="noStrike">
                <a:solidFill>
                  <a:schemeClr val="dk1"/>
                </a:solidFill>
                <a:latin typeface="Nunito"/>
                <a:ea typeface="Nunito"/>
                <a:cs typeface="Nunito"/>
                <a:sym typeface="Nunito"/>
              </a:rPr>
              <a:t>El método shift, en cambio, quita los elementos que estén al comienzo de la posición y los retorna:</a:t>
            </a:r>
            <a:endParaRPr b="0" i="0" sz="1400" u="none" cap="none" strike="noStrike">
              <a:solidFill>
                <a:srgbClr val="000000"/>
              </a:solidFill>
              <a:latin typeface="Arial"/>
              <a:ea typeface="Arial"/>
              <a:cs typeface="Arial"/>
              <a:sym typeface="Arial"/>
            </a:endParaRPr>
          </a:p>
        </p:txBody>
      </p:sp>
      <p:pic>
        <p:nvPicPr>
          <p:cNvPr id="848" name="Google Shape;848;p75"/>
          <p:cNvPicPr preferRelativeResize="0"/>
          <p:nvPr/>
        </p:nvPicPr>
        <p:blipFill rotWithShape="1">
          <a:blip r:embed="rId4">
            <a:alphaModFix/>
          </a:blip>
          <a:srcRect b="0" l="0" r="0" t="0"/>
          <a:stretch/>
        </p:blipFill>
        <p:spPr>
          <a:xfrm>
            <a:off x="2100134" y="3674578"/>
            <a:ext cx="4762500" cy="27622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76"/>
          <p:cNvSpPr txBox="1"/>
          <p:nvPr>
            <p:ph type="ctrTitle"/>
          </p:nvPr>
        </p:nvSpPr>
        <p:spPr>
          <a:xfrm>
            <a:off x="961768" y="-138531"/>
            <a:ext cx="6858000" cy="110235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sz="4400"/>
              <a:t>unshift() y shift()</a:t>
            </a:r>
            <a:endParaRPr/>
          </a:p>
        </p:txBody>
      </p:sp>
      <p:sp>
        <p:nvSpPr>
          <p:cNvPr id="854" name="Google Shape;854;p76"/>
          <p:cNvSpPr txBox="1"/>
          <p:nvPr>
            <p:ph idx="1" type="subTitle"/>
          </p:nvPr>
        </p:nvSpPr>
        <p:spPr>
          <a:xfrm>
            <a:off x="313037" y="1012774"/>
            <a:ext cx="8699157" cy="1969324"/>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 </a:t>
            </a:r>
            <a:r>
              <a:rPr b="1" lang="es-ES"/>
              <a:t>Recordá</a:t>
            </a:r>
            <a:r>
              <a:rPr lang="es-ES"/>
              <a:t>: Si querés reutilizar el valor que retorna shift, guardalo en una Variable.</a:t>
            </a:r>
            <a:endParaRPr/>
          </a:p>
          <a:p>
            <a:pPr indent="-361950" lvl="0" marL="457200" rtl="0" algn="ctr">
              <a:lnSpc>
                <a:spcPct val="90000"/>
              </a:lnSpc>
              <a:spcBef>
                <a:spcPts val="800"/>
              </a:spcBef>
              <a:spcAft>
                <a:spcPts val="0"/>
              </a:spcAft>
              <a:buClr>
                <a:schemeClr val="dk1"/>
              </a:buClr>
              <a:buSzPts val="1800"/>
              <a:buNone/>
            </a:pPr>
            <a:r>
              <a:rPr lang="es-ES"/>
              <a:t>⚠️ </a:t>
            </a:r>
            <a:r>
              <a:rPr b="1" lang="es-ES"/>
              <a:t>Importante</a:t>
            </a:r>
            <a:r>
              <a:rPr lang="es-ES"/>
              <a:t>: Para agregar varios elementos separalos con una coma (,).</a:t>
            </a:r>
            <a:endParaRPr/>
          </a:p>
          <a:p>
            <a:pPr indent="-361950" lvl="0" marL="457200" rtl="0" algn="ctr">
              <a:lnSpc>
                <a:spcPct val="90000"/>
              </a:lnSpc>
              <a:spcBef>
                <a:spcPts val="800"/>
              </a:spcBef>
              <a:spcAft>
                <a:spcPts val="0"/>
              </a:spcAft>
              <a:buClr>
                <a:schemeClr val="dk1"/>
              </a:buClr>
              <a:buSzPts val="1800"/>
              <a:buNone/>
            </a:pPr>
            <a:r>
              <a:rPr lang="es-ES"/>
              <a:t>Veamos este ejemplo para entender mejor cómo funcionan estos métodos:</a:t>
            </a:r>
            <a:endParaRPr/>
          </a:p>
          <a:p>
            <a:pPr indent="-361950" lvl="0" marL="457200" rtl="0" algn="ctr">
              <a:lnSpc>
                <a:spcPct val="90000"/>
              </a:lnSpc>
              <a:spcBef>
                <a:spcPts val="800"/>
              </a:spcBef>
              <a:spcAft>
                <a:spcPts val="0"/>
              </a:spcAft>
              <a:buClr>
                <a:schemeClr val="dk1"/>
              </a:buClr>
              <a:buSzPts val="1800"/>
              <a:buNone/>
            </a:pPr>
            <a:r>
              <a:t/>
            </a:r>
            <a:endParaRPr/>
          </a:p>
        </p:txBody>
      </p:sp>
      <p:pic>
        <p:nvPicPr>
          <p:cNvPr id="855" name="Google Shape;855;p76"/>
          <p:cNvPicPr preferRelativeResize="0"/>
          <p:nvPr/>
        </p:nvPicPr>
        <p:blipFill rotWithShape="1">
          <a:blip r:embed="rId3">
            <a:alphaModFix/>
          </a:blip>
          <a:srcRect b="0" l="0" r="0" t="0"/>
          <a:stretch/>
        </p:blipFill>
        <p:spPr>
          <a:xfrm>
            <a:off x="2389359" y="2529016"/>
            <a:ext cx="4723087" cy="1456553"/>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77"/>
          <p:cNvSpPr txBox="1"/>
          <p:nvPr>
            <p:ph type="ctrTitle"/>
          </p:nvPr>
        </p:nvSpPr>
        <p:spPr>
          <a:xfrm>
            <a:off x="961768" y="0"/>
            <a:ext cx="6858000" cy="110235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sz="4400"/>
              <a:t>indexOf()</a:t>
            </a:r>
            <a:endParaRPr/>
          </a:p>
        </p:txBody>
      </p:sp>
      <p:sp>
        <p:nvSpPr>
          <p:cNvPr id="861" name="Google Shape;861;p77"/>
          <p:cNvSpPr txBox="1"/>
          <p:nvPr>
            <p:ph idx="1" type="subTitle"/>
          </p:nvPr>
        </p:nvSpPr>
        <p:spPr>
          <a:xfrm>
            <a:off x="634315" y="1103388"/>
            <a:ext cx="7990702" cy="1241700"/>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Clr>
                <a:schemeClr val="dk1"/>
              </a:buClr>
              <a:buSzPct val="108107"/>
              <a:buNone/>
            </a:pPr>
            <a:r>
              <a:rPr lang="es-ES"/>
              <a:t>El método indexOf() verifica la posición de un elemento dentro de un Arreglo y nos devuelve su Índice.</a:t>
            </a:r>
            <a:endParaRPr/>
          </a:p>
          <a:p>
            <a:pPr indent="-361950" lvl="0" marL="457200" rtl="0" algn="ctr">
              <a:lnSpc>
                <a:spcPct val="90000"/>
              </a:lnSpc>
              <a:spcBef>
                <a:spcPts val="800"/>
              </a:spcBef>
              <a:spcAft>
                <a:spcPts val="0"/>
              </a:spcAft>
              <a:buClr>
                <a:schemeClr val="dk1"/>
              </a:buClr>
              <a:buSzPct val="108107"/>
              <a:buNone/>
            </a:pPr>
            <a:r>
              <a:rPr lang="es-ES"/>
              <a:t>⚠️ </a:t>
            </a:r>
            <a:r>
              <a:rPr b="1" lang="es-ES"/>
              <a:t>Importante:</a:t>
            </a:r>
            <a:r>
              <a:rPr lang="es-ES"/>
              <a:t> Si ese elemento no existiera en el Arreglo, nos retornará -1.</a:t>
            </a:r>
            <a:endParaRPr/>
          </a:p>
          <a:p>
            <a:pPr indent="-361950" lvl="0" marL="457200" rtl="0" algn="ctr">
              <a:lnSpc>
                <a:spcPct val="90000"/>
              </a:lnSpc>
              <a:spcBef>
                <a:spcPts val="800"/>
              </a:spcBef>
              <a:spcAft>
                <a:spcPts val="0"/>
              </a:spcAft>
              <a:buClr>
                <a:schemeClr val="dk1"/>
              </a:buClr>
              <a:buSzPct val="108107"/>
              <a:buNone/>
            </a:pPr>
            <a:r>
              <a:rPr b="1" lang="es-ES"/>
              <a:t>Sintaxis De indexOf()</a:t>
            </a:r>
            <a:endParaRPr/>
          </a:p>
        </p:txBody>
      </p:sp>
      <p:pic>
        <p:nvPicPr>
          <p:cNvPr id="862" name="Google Shape;862;p77"/>
          <p:cNvPicPr preferRelativeResize="0"/>
          <p:nvPr/>
        </p:nvPicPr>
        <p:blipFill rotWithShape="1">
          <a:blip r:embed="rId3">
            <a:alphaModFix/>
          </a:blip>
          <a:srcRect b="0" l="0" r="0" t="0"/>
          <a:stretch/>
        </p:blipFill>
        <p:spPr>
          <a:xfrm>
            <a:off x="1718492" y="2669058"/>
            <a:ext cx="6086077" cy="664691"/>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78"/>
          <p:cNvSpPr txBox="1"/>
          <p:nvPr>
            <p:ph type="ctrTitle"/>
          </p:nvPr>
        </p:nvSpPr>
        <p:spPr>
          <a:xfrm>
            <a:off x="1134762" y="0"/>
            <a:ext cx="6858000" cy="1275352"/>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sz="4000"/>
              <a:t>indexOf()</a:t>
            </a:r>
            <a:endParaRPr/>
          </a:p>
        </p:txBody>
      </p:sp>
      <p:sp>
        <p:nvSpPr>
          <p:cNvPr id="868" name="Google Shape;868;p78"/>
          <p:cNvSpPr txBox="1"/>
          <p:nvPr>
            <p:ph idx="1" type="subTitle"/>
          </p:nvPr>
        </p:nvSpPr>
        <p:spPr>
          <a:xfrm>
            <a:off x="535459" y="1251670"/>
            <a:ext cx="8073081"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Veamos un ejemplo para entender cómo funciona:</a:t>
            </a:r>
            <a:endParaRPr/>
          </a:p>
        </p:txBody>
      </p:sp>
      <p:pic>
        <p:nvPicPr>
          <p:cNvPr id="869" name="Google Shape;869;p78"/>
          <p:cNvPicPr preferRelativeResize="0"/>
          <p:nvPr/>
        </p:nvPicPr>
        <p:blipFill rotWithShape="1">
          <a:blip r:embed="rId3">
            <a:alphaModFix/>
          </a:blip>
          <a:srcRect b="0" l="0" r="0" t="0"/>
          <a:stretch/>
        </p:blipFill>
        <p:spPr>
          <a:xfrm>
            <a:off x="2482678" y="1729431"/>
            <a:ext cx="4343400" cy="1371600"/>
          </a:xfrm>
          <a:prstGeom prst="rect">
            <a:avLst/>
          </a:prstGeom>
          <a:noFill/>
          <a:ln>
            <a:noFill/>
          </a:ln>
        </p:spPr>
      </p:pic>
      <p:sp>
        <p:nvSpPr>
          <p:cNvPr id="870" name="Google Shape;870;p78"/>
          <p:cNvSpPr txBox="1"/>
          <p:nvPr/>
        </p:nvSpPr>
        <p:spPr>
          <a:xfrm>
            <a:off x="535459" y="3463496"/>
            <a:ext cx="8073081" cy="1241700"/>
          </a:xfrm>
          <a:prstGeom prst="rect">
            <a:avLst/>
          </a:prstGeom>
          <a:noFill/>
          <a:ln>
            <a:noFill/>
          </a:ln>
        </p:spPr>
        <p:txBody>
          <a:bodyPr anchorCtr="0" anchor="t" bIns="34275" lIns="68575" spcFirstLastPara="1" rIns="68575" wrap="square" tIns="34275">
            <a:normAutofit/>
          </a:bodyPr>
          <a:lstStyle/>
          <a:p>
            <a:pPr indent="-361950" lvl="0" marL="457200" marR="0" rtl="0" algn="ctr">
              <a:lnSpc>
                <a:spcPct val="90000"/>
              </a:lnSpc>
              <a:spcBef>
                <a:spcPts val="800"/>
              </a:spcBef>
              <a:spcAft>
                <a:spcPts val="0"/>
              </a:spcAft>
              <a:buClr>
                <a:schemeClr val="dk1"/>
              </a:buClr>
              <a:buSzPts val="1800"/>
              <a:buFont typeface="Arial"/>
              <a:buNone/>
            </a:pPr>
            <a:r>
              <a:rPr b="0" i="0" lang="es-ES" sz="1800" u="none" cap="none" strike="noStrike">
                <a:solidFill>
                  <a:schemeClr val="dk1"/>
                </a:solidFill>
                <a:latin typeface="Nunito"/>
                <a:ea typeface="Nunito"/>
                <a:cs typeface="Nunito"/>
                <a:sym typeface="Nunito"/>
              </a:rPr>
              <a:t>🛎  </a:t>
            </a:r>
            <a:r>
              <a:rPr b="1" i="0" lang="es-ES" sz="1800" u="none" cap="none" strike="noStrike">
                <a:solidFill>
                  <a:schemeClr val="dk1"/>
                </a:solidFill>
                <a:latin typeface="Nunito"/>
                <a:ea typeface="Nunito"/>
                <a:cs typeface="Nunito"/>
                <a:sym typeface="Nunito"/>
              </a:rPr>
              <a:t>Recordá</a:t>
            </a:r>
            <a:r>
              <a:rPr b="0" i="0" lang="es-ES" sz="1800" u="none" cap="none" strike="noStrike">
                <a:solidFill>
                  <a:schemeClr val="dk1"/>
                </a:solidFill>
                <a:latin typeface="Nunito"/>
                <a:ea typeface="Nunito"/>
                <a:cs typeface="Nunito"/>
                <a:sym typeface="Nunito"/>
              </a:rPr>
              <a:t>: JavaScript es </a:t>
            </a:r>
            <a:r>
              <a:rPr b="1" i="1" lang="es-ES" sz="1800" u="none" cap="none" strike="noStrike">
                <a:solidFill>
                  <a:schemeClr val="dk1"/>
                </a:solidFill>
                <a:latin typeface="Nunito"/>
                <a:ea typeface="Nunito"/>
                <a:cs typeface="Nunito"/>
                <a:sym typeface="Nunito"/>
              </a:rPr>
              <a:t>case sensitive</a:t>
            </a:r>
            <a:r>
              <a:rPr b="0" i="0" lang="es-ES" sz="1800" u="none" cap="none" strike="noStrike">
                <a:solidFill>
                  <a:schemeClr val="dk1"/>
                </a:solidFill>
                <a:latin typeface="Nunito"/>
                <a:ea typeface="Nunito"/>
                <a:cs typeface="Nunito"/>
                <a:sym typeface="Nunito"/>
              </a:rPr>
              <a:t>, es decir, las mayúsculas y las minúsculas tienen codificaciones distintas. Por eso, el elemento que pasemos como Argumento tiene que ser exactamente el mismo que contenga el Arreglo.</a:t>
            </a:r>
            <a:endParaRPr b="0" i="0" sz="1800" u="none" cap="none" strike="noStrike">
              <a:solidFill>
                <a:schemeClr val="dk1"/>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211c946eec7_0_7"/>
          <p:cNvSpPr txBox="1"/>
          <p:nvPr>
            <p:ph idx="1" type="subTitle"/>
          </p:nvPr>
        </p:nvSpPr>
        <p:spPr>
          <a:xfrm>
            <a:off x="1143000" y="2059401"/>
            <a:ext cx="6858000" cy="2489700"/>
          </a:xfrm>
          <a:prstGeom prst="rect">
            <a:avLst/>
          </a:prstGeom>
          <a:noFill/>
          <a:ln>
            <a:noFill/>
          </a:ln>
        </p:spPr>
        <p:txBody>
          <a:bodyPr anchorCtr="0" anchor="t" bIns="34275" lIns="68575" spcFirstLastPara="1" rIns="68575" wrap="square" tIns="34275">
            <a:normAutofit/>
          </a:bodyPr>
          <a:lstStyle/>
          <a:p>
            <a:pPr indent="0" lvl="0" marL="0" rtl="0" algn="l">
              <a:lnSpc>
                <a:spcPct val="115000"/>
              </a:lnSpc>
              <a:spcBef>
                <a:spcPts val="1200"/>
              </a:spcBef>
              <a:spcAft>
                <a:spcPts val="0"/>
              </a:spcAft>
              <a:buSzPts val="1800"/>
              <a:buNone/>
            </a:pPr>
            <a:r>
              <a:rPr b="1" lang="es-ES" sz="1500">
                <a:solidFill>
                  <a:srgbClr val="000000"/>
                </a:solidFill>
                <a:latin typeface="Arial"/>
                <a:ea typeface="Arial"/>
                <a:cs typeface="Arial"/>
                <a:sym typeface="Arial"/>
              </a:rPr>
              <a:t>Desglose del ejemplo:</a:t>
            </a:r>
            <a:endParaRPr b="1" sz="1500">
              <a:solidFill>
                <a:srgbClr val="000000"/>
              </a:solidFill>
              <a:latin typeface="Arial"/>
              <a:ea typeface="Arial"/>
              <a:cs typeface="Arial"/>
              <a:sym typeface="Arial"/>
            </a:endParaRPr>
          </a:p>
          <a:p>
            <a:pPr indent="-323850" lvl="0" marL="457200" rtl="0" algn="l">
              <a:lnSpc>
                <a:spcPct val="115000"/>
              </a:lnSpc>
              <a:spcBef>
                <a:spcPts val="1200"/>
              </a:spcBef>
              <a:spcAft>
                <a:spcPts val="0"/>
              </a:spcAft>
              <a:buClr>
                <a:srgbClr val="000000"/>
              </a:buClr>
              <a:buSzPts val="1500"/>
              <a:buChar char="●"/>
            </a:pPr>
            <a:r>
              <a:rPr b="1" lang="es-ES" sz="1500">
                <a:solidFill>
                  <a:srgbClr val="000000"/>
                </a:solidFill>
                <a:latin typeface="Arial"/>
                <a:ea typeface="Arial"/>
                <a:cs typeface="Arial"/>
                <a:sym typeface="Arial"/>
              </a:rPr>
              <a:t>Inicialización</a:t>
            </a:r>
            <a:r>
              <a:rPr lang="es-ES" sz="1500">
                <a:solidFill>
                  <a:srgbClr val="000000"/>
                </a:solidFill>
                <a:latin typeface="Arial"/>
                <a:ea typeface="Arial"/>
                <a:cs typeface="Arial"/>
                <a:sym typeface="Arial"/>
              </a:rPr>
              <a:t>: </a:t>
            </a:r>
            <a:r>
              <a:rPr lang="es-ES" sz="1500">
                <a:solidFill>
                  <a:srgbClr val="188038"/>
                </a:solidFill>
                <a:latin typeface="Roboto Mono"/>
                <a:ea typeface="Roboto Mono"/>
                <a:cs typeface="Roboto Mono"/>
                <a:sym typeface="Roboto Mono"/>
              </a:rPr>
              <a:t>let i = 0;</a:t>
            </a:r>
            <a:r>
              <a:rPr lang="es-ES" sz="1500">
                <a:solidFill>
                  <a:srgbClr val="000000"/>
                </a:solidFill>
                <a:latin typeface="Arial"/>
                <a:ea typeface="Arial"/>
                <a:cs typeface="Arial"/>
                <a:sym typeface="Arial"/>
              </a:rPr>
              <a:t> - Se declara la variable </a:t>
            </a:r>
            <a:r>
              <a:rPr lang="es-ES" sz="1500">
                <a:solidFill>
                  <a:srgbClr val="188038"/>
                </a:solidFill>
                <a:latin typeface="Roboto Mono"/>
                <a:ea typeface="Roboto Mono"/>
                <a:cs typeface="Roboto Mono"/>
                <a:sym typeface="Roboto Mono"/>
              </a:rPr>
              <a:t>i</a:t>
            </a:r>
            <a:r>
              <a:rPr lang="es-ES" sz="1500">
                <a:solidFill>
                  <a:srgbClr val="000000"/>
                </a:solidFill>
                <a:latin typeface="Arial"/>
                <a:ea typeface="Arial"/>
                <a:cs typeface="Arial"/>
                <a:sym typeface="Arial"/>
              </a:rPr>
              <a:t> y se inicializa en 0.</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Char char="●"/>
            </a:pPr>
            <a:r>
              <a:rPr b="1" lang="es-ES" sz="1500">
                <a:solidFill>
                  <a:srgbClr val="000000"/>
                </a:solidFill>
                <a:latin typeface="Arial"/>
                <a:ea typeface="Arial"/>
                <a:cs typeface="Arial"/>
                <a:sym typeface="Arial"/>
              </a:rPr>
              <a:t>Condición</a:t>
            </a:r>
            <a:r>
              <a:rPr lang="es-ES" sz="1500">
                <a:solidFill>
                  <a:srgbClr val="000000"/>
                </a:solidFill>
                <a:latin typeface="Arial"/>
                <a:ea typeface="Arial"/>
                <a:cs typeface="Arial"/>
                <a:sym typeface="Arial"/>
              </a:rPr>
              <a:t>: </a:t>
            </a:r>
            <a:r>
              <a:rPr lang="es-ES" sz="1500">
                <a:solidFill>
                  <a:srgbClr val="188038"/>
                </a:solidFill>
                <a:latin typeface="Roboto Mono"/>
                <a:ea typeface="Roboto Mono"/>
                <a:cs typeface="Roboto Mono"/>
                <a:sym typeface="Roboto Mono"/>
              </a:rPr>
              <a:t>i &lt; 5;</a:t>
            </a:r>
            <a:r>
              <a:rPr lang="es-ES" sz="1500">
                <a:solidFill>
                  <a:srgbClr val="000000"/>
                </a:solidFill>
                <a:latin typeface="Arial"/>
                <a:ea typeface="Arial"/>
                <a:cs typeface="Arial"/>
                <a:sym typeface="Arial"/>
              </a:rPr>
              <a:t> - Mientras </a:t>
            </a:r>
            <a:r>
              <a:rPr lang="es-ES" sz="1500">
                <a:solidFill>
                  <a:srgbClr val="188038"/>
                </a:solidFill>
                <a:latin typeface="Roboto Mono"/>
                <a:ea typeface="Roboto Mono"/>
                <a:cs typeface="Roboto Mono"/>
                <a:sym typeface="Roboto Mono"/>
              </a:rPr>
              <a:t>i</a:t>
            </a:r>
            <a:r>
              <a:rPr lang="es-ES" sz="1500">
                <a:solidFill>
                  <a:srgbClr val="000000"/>
                </a:solidFill>
                <a:latin typeface="Arial"/>
                <a:ea typeface="Arial"/>
                <a:cs typeface="Arial"/>
                <a:sym typeface="Arial"/>
              </a:rPr>
              <a:t> sea menor que 5, el bucle continuará ejecutándose.</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Char char="●"/>
            </a:pPr>
            <a:r>
              <a:rPr b="1" lang="es-ES" sz="1500">
                <a:solidFill>
                  <a:srgbClr val="000000"/>
                </a:solidFill>
                <a:latin typeface="Arial"/>
                <a:ea typeface="Arial"/>
                <a:cs typeface="Arial"/>
                <a:sym typeface="Arial"/>
              </a:rPr>
              <a:t>Actualización</a:t>
            </a:r>
            <a:r>
              <a:rPr lang="es-ES" sz="1500">
                <a:solidFill>
                  <a:srgbClr val="000000"/>
                </a:solidFill>
                <a:latin typeface="Arial"/>
                <a:ea typeface="Arial"/>
                <a:cs typeface="Arial"/>
                <a:sym typeface="Arial"/>
              </a:rPr>
              <a:t>: </a:t>
            </a:r>
            <a:r>
              <a:rPr lang="es-ES" sz="1500">
                <a:solidFill>
                  <a:srgbClr val="188038"/>
                </a:solidFill>
                <a:latin typeface="Roboto Mono"/>
                <a:ea typeface="Roboto Mono"/>
                <a:cs typeface="Roboto Mono"/>
                <a:sym typeface="Roboto Mono"/>
              </a:rPr>
              <a:t>i++;</a:t>
            </a:r>
            <a:r>
              <a:rPr lang="es-ES" sz="1500">
                <a:solidFill>
                  <a:srgbClr val="000000"/>
                </a:solidFill>
                <a:latin typeface="Arial"/>
                <a:ea typeface="Arial"/>
                <a:cs typeface="Arial"/>
                <a:sym typeface="Arial"/>
              </a:rPr>
              <a:t> - Después de cada iteración, </a:t>
            </a:r>
            <a:r>
              <a:rPr lang="es-ES" sz="1500">
                <a:solidFill>
                  <a:srgbClr val="188038"/>
                </a:solidFill>
                <a:latin typeface="Roboto Mono"/>
                <a:ea typeface="Roboto Mono"/>
                <a:cs typeface="Roboto Mono"/>
                <a:sym typeface="Roboto Mono"/>
              </a:rPr>
              <a:t>i</a:t>
            </a:r>
            <a:r>
              <a:rPr lang="es-ES" sz="1500">
                <a:solidFill>
                  <a:srgbClr val="000000"/>
                </a:solidFill>
                <a:latin typeface="Arial"/>
                <a:ea typeface="Arial"/>
                <a:cs typeface="Arial"/>
                <a:sym typeface="Arial"/>
              </a:rPr>
              <a:t> se incrementa en 1.</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Char char="●"/>
            </a:pPr>
            <a:r>
              <a:rPr b="1" lang="es-ES" sz="1500">
                <a:solidFill>
                  <a:srgbClr val="000000"/>
                </a:solidFill>
                <a:latin typeface="Arial"/>
                <a:ea typeface="Arial"/>
                <a:cs typeface="Arial"/>
                <a:sym typeface="Arial"/>
              </a:rPr>
              <a:t>Bloque de código</a:t>
            </a:r>
            <a:r>
              <a:rPr lang="es-ES" sz="1500">
                <a:solidFill>
                  <a:srgbClr val="000000"/>
                </a:solidFill>
                <a:latin typeface="Arial"/>
                <a:ea typeface="Arial"/>
                <a:cs typeface="Arial"/>
                <a:sym typeface="Arial"/>
              </a:rPr>
              <a:t>: </a:t>
            </a:r>
            <a:r>
              <a:rPr lang="es-ES" sz="1500">
                <a:solidFill>
                  <a:srgbClr val="188038"/>
                </a:solidFill>
                <a:latin typeface="Roboto Mono"/>
                <a:ea typeface="Roboto Mono"/>
                <a:cs typeface="Roboto Mono"/>
                <a:sym typeface="Roboto Mono"/>
              </a:rPr>
              <a:t>console.log(i);</a:t>
            </a:r>
            <a:r>
              <a:rPr lang="es-ES" sz="1500">
                <a:solidFill>
                  <a:srgbClr val="000000"/>
                </a:solidFill>
                <a:latin typeface="Arial"/>
                <a:ea typeface="Arial"/>
                <a:cs typeface="Arial"/>
                <a:sym typeface="Arial"/>
              </a:rPr>
              <a:t> - En cada iteración, el valor actual de </a:t>
            </a:r>
            <a:r>
              <a:rPr lang="es-ES" sz="1500">
                <a:solidFill>
                  <a:srgbClr val="188038"/>
                </a:solidFill>
                <a:latin typeface="Roboto Mono"/>
                <a:ea typeface="Roboto Mono"/>
                <a:cs typeface="Roboto Mono"/>
                <a:sym typeface="Roboto Mono"/>
              </a:rPr>
              <a:t>i</a:t>
            </a:r>
            <a:r>
              <a:rPr lang="es-ES" sz="1500">
                <a:solidFill>
                  <a:srgbClr val="000000"/>
                </a:solidFill>
                <a:latin typeface="Arial"/>
                <a:ea typeface="Arial"/>
                <a:cs typeface="Arial"/>
                <a:sym typeface="Arial"/>
              </a:rPr>
              <a:t> se imprime en la consola.</a:t>
            </a:r>
            <a:endParaRPr sz="1500">
              <a:solidFill>
                <a:srgbClr val="000000"/>
              </a:solidFill>
              <a:latin typeface="Arial"/>
              <a:ea typeface="Arial"/>
              <a:cs typeface="Arial"/>
              <a:sym typeface="Arial"/>
            </a:endParaRPr>
          </a:p>
          <a:p>
            <a:pPr indent="0" lvl="0" marL="0" rtl="0" algn="ctr">
              <a:lnSpc>
                <a:spcPct val="90000"/>
              </a:lnSpc>
              <a:spcBef>
                <a:spcPts val="1200"/>
              </a:spcBef>
              <a:spcAft>
                <a:spcPts val="0"/>
              </a:spcAft>
              <a:buSzPts val="1800"/>
              <a:buNone/>
            </a:pPr>
            <a:r>
              <a:t/>
            </a:r>
            <a:endParaRPr/>
          </a:p>
        </p:txBody>
      </p:sp>
      <p:pic>
        <p:nvPicPr>
          <p:cNvPr id="188" name="Google Shape;188;g211c946eec7_0_7"/>
          <p:cNvPicPr preferRelativeResize="0"/>
          <p:nvPr/>
        </p:nvPicPr>
        <p:blipFill rotWithShape="1">
          <a:blip r:embed="rId3">
            <a:alphaModFix/>
          </a:blip>
          <a:srcRect b="0" l="0" r="0" t="0"/>
          <a:stretch/>
        </p:blipFill>
        <p:spPr>
          <a:xfrm>
            <a:off x="1848675" y="404173"/>
            <a:ext cx="4882850" cy="13530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79"/>
          <p:cNvSpPr txBox="1"/>
          <p:nvPr>
            <p:ph type="ctrTitle"/>
          </p:nvPr>
        </p:nvSpPr>
        <p:spPr>
          <a:xfrm>
            <a:off x="1126524" y="98853"/>
            <a:ext cx="6858000" cy="71517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Ejercicio:</a:t>
            </a:r>
            <a:endParaRPr/>
          </a:p>
        </p:txBody>
      </p:sp>
      <p:sp>
        <p:nvSpPr>
          <p:cNvPr id="876" name="Google Shape;876;p79"/>
          <p:cNvSpPr txBox="1"/>
          <p:nvPr>
            <p:ph idx="1" type="subTitle"/>
          </p:nvPr>
        </p:nvSpPr>
        <p:spPr>
          <a:xfrm>
            <a:off x="403655" y="1210962"/>
            <a:ext cx="8237838" cy="2413687"/>
          </a:xfrm>
          <a:prstGeom prst="rect">
            <a:avLst/>
          </a:prstGeom>
          <a:noFill/>
          <a:ln>
            <a:noFill/>
          </a:ln>
        </p:spPr>
        <p:txBody>
          <a:bodyPr anchorCtr="0" anchor="t" bIns="34275" lIns="68575" spcFirstLastPara="1" rIns="68575" wrap="square" tIns="34275">
            <a:normAutofit lnSpcReduction="10000"/>
          </a:bodyPr>
          <a:lstStyle/>
          <a:p>
            <a:pPr indent="-361950" lvl="0" marL="457200" rtl="0" algn="ctr">
              <a:lnSpc>
                <a:spcPct val="90000"/>
              </a:lnSpc>
              <a:spcBef>
                <a:spcPts val="800"/>
              </a:spcBef>
              <a:spcAft>
                <a:spcPts val="0"/>
              </a:spcAft>
              <a:buSzPts val="1800"/>
              <a:buFont typeface="Arial"/>
              <a:buAutoNum type="arabicPeriod"/>
            </a:pPr>
            <a:r>
              <a:rPr lang="es-ES"/>
              <a:t>En este ejercicio deberás crear un Arreglo con 5 amigos. Dos de ellos, deben repetirse.</a:t>
            </a:r>
            <a:endParaRPr/>
          </a:p>
          <a:p>
            <a:pPr indent="-361950" lvl="0" marL="457200" rtl="0" algn="ctr">
              <a:lnSpc>
                <a:spcPct val="90000"/>
              </a:lnSpc>
              <a:spcBef>
                <a:spcPts val="800"/>
              </a:spcBef>
              <a:spcAft>
                <a:spcPts val="0"/>
              </a:spcAft>
              <a:buSzPts val="1800"/>
              <a:buFont typeface="Arial"/>
              <a:buAutoNum type="arabicPeriod"/>
            </a:pPr>
            <a:r>
              <a:rPr lang="es-ES"/>
              <a:t>Luego:</a:t>
            </a:r>
            <a:endParaRPr/>
          </a:p>
          <a:p>
            <a:pPr indent="0" lvl="2" marL="1009650" rtl="0" algn="l">
              <a:lnSpc>
                <a:spcPct val="90000"/>
              </a:lnSpc>
              <a:spcBef>
                <a:spcPts val="400"/>
              </a:spcBef>
              <a:spcAft>
                <a:spcPts val="0"/>
              </a:spcAft>
              <a:buSzPts val="1400"/>
              <a:buNone/>
            </a:pPr>
            <a:r>
              <a:rPr lang="es-ES"/>
              <a:t>- Escribí un código que chequee si tenés algun amigo llamado Félix.</a:t>
            </a:r>
            <a:endParaRPr/>
          </a:p>
          <a:p>
            <a:pPr indent="0" lvl="2" marL="1009650" rtl="0" algn="l">
              <a:lnSpc>
                <a:spcPct val="90000"/>
              </a:lnSpc>
              <a:spcBef>
                <a:spcPts val="400"/>
              </a:spcBef>
              <a:spcAft>
                <a:spcPts val="0"/>
              </a:spcAft>
              <a:buSzPts val="1400"/>
              <a:buNone/>
            </a:pPr>
            <a:r>
              <a:rPr lang="es-ES"/>
              <a:t>- Si es así, deberá mostrar un mensaje que diga: </a:t>
            </a:r>
            <a:r>
              <a:rPr i="1" lang="es-ES"/>
              <a:t>"Tengo un amigo que se llama Félix"</a:t>
            </a:r>
            <a:r>
              <a:rPr lang="es-ES"/>
              <a:t>, sino: </a:t>
            </a:r>
            <a:r>
              <a:rPr i="1" lang="es-ES"/>
              <a:t>"Sería bueno tener un amigo que se llame Félix"</a:t>
            </a:r>
            <a:r>
              <a:rPr lang="es-ES"/>
              <a:t>.</a:t>
            </a:r>
            <a:endParaRPr/>
          </a:p>
          <a:p>
            <a:pPr indent="-361950" lvl="0" marL="457200" rtl="0" algn="ctr">
              <a:lnSpc>
                <a:spcPct val="90000"/>
              </a:lnSpc>
              <a:spcBef>
                <a:spcPts val="800"/>
              </a:spcBef>
              <a:spcAft>
                <a:spcPts val="0"/>
              </a:spcAft>
              <a:buSzPts val="1800"/>
              <a:buFont typeface="Arial"/>
              <a:buAutoNum type="arabicPeriod"/>
            </a:pPr>
            <a:r>
              <a:rPr lang="es-ES"/>
              <a:t>Transformá tu código en una Función que reciba como Argumento cualquier nombre y verifique si tenés ese amigo o no (repitiendo las mismas frases que en el punto anterior).</a:t>
            </a:r>
            <a:endParaRPr/>
          </a:p>
          <a:p>
            <a:pPr indent="-361950" lvl="0" marL="457200" rtl="0" algn="ctr">
              <a:lnSpc>
                <a:spcPct val="90000"/>
              </a:lnSpc>
              <a:spcBef>
                <a:spcPts val="800"/>
              </a:spcBef>
              <a:spcAft>
                <a:spcPts val="0"/>
              </a:spcAft>
              <a:buClr>
                <a:schemeClr val="dk1"/>
              </a:buClr>
              <a:buSzPts val="1800"/>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80"/>
          <p:cNvSpPr txBox="1"/>
          <p:nvPr>
            <p:ph idx="1" type="subTitle"/>
          </p:nvPr>
        </p:nvSpPr>
        <p:spPr>
          <a:xfrm>
            <a:off x="906162" y="790350"/>
            <a:ext cx="7447005" cy="2916677"/>
          </a:xfrm>
          <a:prstGeom prst="rect">
            <a:avLst/>
          </a:prstGeom>
          <a:noFill/>
          <a:ln>
            <a:noFill/>
          </a:ln>
        </p:spPr>
        <p:txBody>
          <a:bodyPr anchorCtr="0" anchor="t" bIns="34275" lIns="68575" spcFirstLastPara="1" rIns="68575" wrap="square" tIns="34275">
            <a:normAutofit fontScale="92500" lnSpcReduction="10000"/>
          </a:bodyPr>
          <a:lstStyle/>
          <a:p>
            <a:pPr indent="0" lvl="0" marL="95250" rtl="0" algn="l">
              <a:lnSpc>
                <a:spcPct val="90000"/>
              </a:lnSpc>
              <a:spcBef>
                <a:spcPts val="800"/>
              </a:spcBef>
              <a:spcAft>
                <a:spcPts val="0"/>
              </a:spcAft>
              <a:buSzPct val="108107"/>
              <a:buNone/>
            </a:pPr>
            <a:r>
              <a:rPr lang="es-ES"/>
              <a:t>El método slice() se usa para generar una copia de un Arreglo. Esto sirve para trabajar sobre el clon del Arreglo sin afectar su original</a:t>
            </a:r>
            <a:endParaRPr/>
          </a:p>
          <a:p>
            <a:pPr indent="0" lvl="0" marL="95250" rtl="0" algn="l">
              <a:lnSpc>
                <a:spcPct val="90000"/>
              </a:lnSpc>
              <a:spcBef>
                <a:spcPts val="800"/>
              </a:spcBef>
              <a:spcAft>
                <a:spcPts val="0"/>
              </a:spcAft>
              <a:buSzPct val="108107"/>
              <a:buNone/>
            </a:pPr>
            <a:r>
              <a:t/>
            </a:r>
            <a:endParaRPr/>
          </a:p>
          <a:p>
            <a:pPr indent="0" lvl="0" marL="95250" rtl="0" algn="l">
              <a:lnSpc>
                <a:spcPct val="90000"/>
              </a:lnSpc>
              <a:spcBef>
                <a:spcPts val="800"/>
              </a:spcBef>
              <a:spcAft>
                <a:spcPts val="0"/>
              </a:spcAft>
              <a:buSzPct val="108107"/>
              <a:buNone/>
            </a:pPr>
            <a:r>
              <a:rPr lang="es-ES"/>
              <a:t>Recapitulando, como los Arreglos se pasan por referencia y no por valor, necesitamos un método para poder alterar un Arreglo sin afectar el original.</a:t>
            </a:r>
            <a:endParaRPr/>
          </a:p>
          <a:p>
            <a:pPr indent="0" lvl="0" marL="95250" rtl="0" algn="l">
              <a:lnSpc>
                <a:spcPct val="90000"/>
              </a:lnSpc>
              <a:spcBef>
                <a:spcPts val="800"/>
              </a:spcBef>
              <a:spcAft>
                <a:spcPts val="0"/>
              </a:spcAft>
              <a:buSzPct val="108107"/>
              <a:buNone/>
            </a:pPr>
            <a:r>
              <a:t/>
            </a:r>
            <a:endParaRPr/>
          </a:p>
          <a:p>
            <a:pPr indent="-361950" lvl="0" marL="457200" rtl="0" algn="ctr">
              <a:lnSpc>
                <a:spcPct val="90000"/>
              </a:lnSpc>
              <a:spcBef>
                <a:spcPts val="800"/>
              </a:spcBef>
              <a:spcAft>
                <a:spcPts val="0"/>
              </a:spcAft>
              <a:buClr>
                <a:schemeClr val="dk1"/>
              </a:buClr>
              <a:buSzPct val="108107"/>
              <a:buNone/>
            </a:pPr>
            <a:r>
              <a:rPr lang="es-ES"/>
              <a:t>En síntesis, el método slice nos permite clonar nuestro Arreglo de tal forma que, si cambiamos nuestro clon, el original no se vea afectado.</a:t>
            </a:r>
            <a:endParaRPr/>
          </a:p>
          <a:p>
            <a:pPr indent="-361950" lvl="0" marL="457200" rtl="0" algn="ctr">
              <a:lnSpc>
                <a:spcPct val="90000"/>
              </a:lnSpc>
              <a:spcBef>
                <a:spcPts val="800"/>
              </a:spcBef>
              <a:spcAft>
                <a:spcPts val="0"/>
              </a:spcAft>
              <a:buClr>
                <a:schemeClr val="dk1"/>
              </a:buClr>
              <a:buSzPct val="108107"/>
              <a:buNone/>
            </a:pPr>
            <a:r>
              <a:rPr b="1" lang="es-ES"/>
              <a:t>Sintaxis Del Método slice()</a:t>
            </a:r>
            <a:endParaRPr/>
          </a:p>
          <a:p>
            <a:pPr indent="0" lvl="0" marL="95250" rtl="0" algn="l">
              <a:lnSpc>
                <a:spcPct val="90000"/>
              </a:lnSpc>
              <a:spcBef>
                <a:spcPts val="800"/>
              </a:spcBef>
              <a:spcAft>
                <a:spcPts val="0"/>
              </a:spcAft>
              <a:buSzPct val="108107"/>
              <a:buNone/>
            </a:pPr>
            <a:r>
              <a:t/>
            </a:r>
            <a:endParaRPr/>
          </a:p>
        </p:txBody>
      </p:sp>
      <p:sp>
        <p:nvSpPr>
          <p:cNvPr id="882" name="Google Shape;882;p80"/>
          <p:cNvSpPr txBox="1"/>
          <p:nvPr>
            <p:ph type="ctrTitle"/>
          </p:nvPr>
        </p:nvSpPr>
        <p:spPr>
          <a:xfrm>
            <a:off x="1126524" y="98853"/>
            <a:ext cx="6858000" cy="71517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slice()</a:t>
            </a:r>
            <a:endParaRPr/>
          </a:p>
        </p:txBody>
      </p:sp>
      <p:pic>
        <p:nvPicPr>
          <p:cNvPr id="883" name="Google Shape;883;p80"/>
          <p:cNvPicPr preferRelativeResize="0"/>
          <p:nvPr/>
        </p:nvPicPr>
        <p:blipFill rotWithShape="1">
          <a:blip r:embed="rId3">
            <a:alphaModFix/>
          </a:blip>
          <a:srcRect b="0" l="0" r="0" t="0"/>
          <a:stretch/>
        </p:blipFill>
        <p:spPr>
          <a:xfrm>
            <a:off x="2734446" y="3814120"/>
            <a:ext cx="4228285" cy="467884"/>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81"/>
          <p:cNvSpPr txBox="1"/>
          <p:nvPr>
            <p:ph type="ctrTitle"/>
          </p:nvPr>
        </p:nvSpPr>
        <p:spPr>
          <a:xfrm>
            <a:off x="1126524" y="98853"/>
            <a:ext cx="6858000" cy="71517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slice()</a:t>
            </a:r>
            <a:endParaRPr/>
          </a:p>
        </p:txBody>
      </p:sp>
      <p:sp>
        <p:nvSpPr>
          <p:cNvPr id="889" name="Google Shape;889;p81"/>
          <p:cNvSpPr txBox="1"/>
          <p:nvPr>
            <p:ph idx="1" type="subTitle"/>
          </p:nvPr>
        </p:nvSpPr>
        <p:spPr>
          <a:xfrm>
            <a:off x="354227" y="790350"/>
            <a:ext cx="8789773" cy="2916677"/>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sz="1600"/>
              <a:t>¿Qué Sucede Si No Usamos El Método Slice?</a:t>
            </a:r>
            <a:endParaRPr/>
          </a:p>
          <a:p>
            <a:pPr indent="-361950" lvl="0" marL="457200" rtl="0" algn="ctr">
              <a:lnSpc>
                <a:spcPct val="90000"/>
              </a:lnSpc>
              <a:spcBef>
                <a:spcPts val="800"/>
              </a:spcBef>
              <a:spcAft>
                <a:spcPts val="0"/>
              </a:spcAft>
              <a:buClr>
                <a:schemeClr val="dk1"/>
              </a:buClr>
              <a:buSzPts val="1800"/>
              <a:buNone/>
            </a:pPr>
            <a:r>
              <a:rPr lang="es-ES" sz="1600"/>
              <a:t>Si queremos hacer una copia de un Arreglo pero sin usar el método slice(), podemos obtener resultados no deseados.</a:t>
            </a:r>
            <a:endParaRPr/>
          </a:p>
          <a:p>
            <a:pPr indent="-361950" lvl="0" marL="457200" rtl="0" algn="ctr">
              <a:lnSpc>
                <a:spcPct val="90000"/>
              </a:lnSpc>
              <a:spcBef>
                <a:spcPts val="800"/>
              </a:spcBef>
              <a:spcAft>
                <a:spcPts val="0"/>
              </a:spcAft>
              <a:buClr>
                <a:schemeClr val="dk1"/>
              </a:buClr>
              <a:buSzPts val="1800"/>
              <a:buNone/>
            </a:pPr>
            <a:r>
              <a:rPr lang="es-ES" sz="1600"/>
              <a:t>Como los Arreglos se pasan por referencia, si tenés dos Variables que apuntan a la misma, cualquier cambio que hagas en una va a modificar a ambas. Esto se debe a que apuntan al mismo espacio en memoria, por ende, tienen relación entre sí.</a:t>
            </a:r>
            <a:endParaRPr/>
          </a:p>
          <a:p>
            <a:pPr indent="-361950" lvl="0" marL="457200" rtl="0" algn="ctr">
              <a:lnSpc>
                <a:spcPct val="90000"/>
              </a:lnSpc>
              <a:spcBef>
                <a:spcPts val="800"/>
              </a:spcBef>
              <a:spcAft>
                <a:spcPts val="0"/>
              </a:spcAft>
              <a:buClr>
                <a:schemeClr val="dk1"/>
              </a:buClr>
              <a:buSzPts val="1800"/>
              <a:buNone/>
            </a:pPr>
            <a:r>
              <a:rPr lang="es-ES" sz="1600"/>
              <a:t>Veamos un ejemplo:</a:t>
            </a:r>
            <a:endParaRPr/>
          </a:p>
          <a:p>
            <a:pPr indent="0" lvl="0" marL="95250" rtl="0" algn="l">
              <a:lnSpc>
                <a:spcPct val="90000"/>
              </a:lnSpc>
              <a:spcBef>
                <a:spcPts val="800"/>
              </a:spcBef>
              <a:spcAft>
                <a:spcPts val="0"/>
              </a:spcAft>
              <a:buSzPts val="1800"/>
              <a:buNone/>
            </a:pPr>
            <a:r>
              <a:t/>
            </a:r>
            <a:endParaRPr/>
          </a:p>
        </p:txBody>
      </p:sp>
      <p:pic>
        <p:nvPicPr>
          <p:cNvPr id="890" name="Google Shape;890;p81"/>
          <p:cNvPicPr preferRelativeResize="0"/>
          <p:nvPr/>
        </p:nvPicPr>
        <p:blipFill rotWithShape="1">
          <a:blip r:embed="rId3">
            <a:alphaModFix/>
          </a:blip>
          <a:srcRect b="0" l="0" r="0" t="0"/>
          <a:stretch/>
        </p:blipFill>
        <p:spPr>
          <a:xfrm>
            <a:off x="1282399" y="3056238"/>
            <a:ext cx="7568513" cy="1210962"/>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82"/>
          <p:cNvSpPr txBox="1"/>
          <p:nvPr>
            <p:ph type="ctrTitle"/>
          </p:nvPr>
        </p:nvSpPr>
        <p:spPr>
          <a:xfrm>
            <a:off x="1126524" y="98853"/>
            <a:ext cx="6858000" cy="71517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slice()</a:t>
            </a:r>
            <a:endParaRPr/>
          </a:p>
        </p:txBody>
      </p:sp>
      <p:sp>
        <p:nvSpPr>
          <p:cNvPr id="896" name="Google Shape;896;p82"/>
          <p:cNvSpPr txBox="1"/>
          <p:nvPr>
            <p:ph idx="1" type="subTitle"/>
          </p:nvPr>
        </p:nvSpPr>
        <p:spPr>
          <a:xfrm>
            <a:off x="370703" y="790351"/>
            <a:ext cx="8509685" cy="2249412"/>
          </a:xfrm>
          <a:prstGeom prst="rect">
            <a:avLst/>
          </a:prstGeom>
          <a:noFill/>
          <a:ln>
            <a:noFill/>
          </a:ln>
        </p:spPr>
        <p:txBody>
          <a:bodyPr anchorCtr="0" anchor="t" bIns="34275" lIns="68575" spcFirstLastPara="1" rIns="68575" wrap="square" tIns="34275">
            <a:normAutofit fontScale="85000" lnSpcReduction="10000"/>
          </a:bodyPr>
          <a:lstStyle/>
          <a:p>
            <a:pPr indent="-361950" lvl="0" marL="457200" rtl="0" algn="ctr">
              <a:lnSpc>
                <a:spcPct val="90000"/>
              </a:lnSpc>
              <a:spcBef>
                <a:spcPts val="800"/>
              </a:spcBef>
              <a:spcAft>
                <a:spcPts val="0"/>
              </a:spcAft>
              <a:buClr>
                <a:schemeClr val="dk1"/>
              </a:buClr>
              <a:buSzPct val="117647"/>
              <a:buNone/>
            </a:pPr>
            <a:r>
              <a:rPr b="1" lang="es-ES"/>
              <a:t>Los Argumentos Del Método slice()</a:t>
            </a:r>
            <a:endParaRPr/>
          </a:p>
          <a:p>
            <a:pPr indent="-361950" lvl="0" marL="457200" rtl="0" algn="l">
              <a:lnSpc>
                <a:spcPct val="90000"/>
              </a:lnSpc>
              <a:spcBef>
                <a:spcPts val="800"/>
              </a:spcBef>
              <a:spcAft>
                <a:spcPts val="0"/>
              </a:spcAft>
              <a:buSzPct val="117647"/>
              <a:buFont typeface="Arial"/>
              <a:buChar char="•"/>
            </a:pPr>
            <a:r>
              <a:rPr b="1" lang="es-ES"/>
              <a:t>.slice(): </a:t>
            </a:r>
            <a:r>
              <a:rPr lang="es-ES"/>
              <a:t>Si el Argumento queda vacío, slice copia el Arreglo entero. Debemos guardar ese valor en una Variable.</a:t>
            </a:r>
            <a:endParaRPr/>
          </a:p>
          <a:p>
            <a:pPr indent="-361950" lvl="0" marL="457200" rtl="0" algn="l">
              <a:lnSpc>
                <a:spcPct val="90000"/>
              </a:lnSpc>
              <a:spcBef>
                <a:spcPts val="800"/>
              </a:spcBef>
              <a:spcAft>
                <a:spcPts val="0"/>
              </a:spcAft>
              <a:buSzPct val="117647"/>
              <a:buFont typeface="Arial"/>
              <a:buChar char="•"/>
            </a:pPr>
            <a:r>
              <a:rPr lang="es-ES"/>
              <a:t>.</a:t>
            </a:r>
            <a:r>
              <a:rPr b="1" lang="es-ES"/>
              <a:t>slice(argumento1): </a:t>
            </a:r>
            <a:r>
              <a:rPr lang="es-ES"/>
              <a:t>Clona el Arreglo desde el Índice pasado como Argumento (en este caso, argumento 1) y lo clona desde ese elemento inclusive hasta el último.</a:t>
            </a:r>
            <a:endParaRPr/>
          </a:p>
          <a:p>
            <a:pPr indent="-361950" lvl="0" marL="457200" rtl="0" algn="l">
              <a:lnSpc>
                <a:spcPct val="90000"/>
              </a:lnSpc>
              <a:spcBef>
                <a:spcPts val="800"/>
              </a:spcBef>
              <a:spcAft>
                <a:spcPts val="0"/>
              </a:spcAft>
              <a:buSzPct val="117647"/>
              <a:buFont typeface="Arial"/>
              <a:buChar char="•"/>
            </a:pPr>
            <a:r>
              <a:rPr b="1" lang="es-ES"/>
              <a:t>.slice(argumento1, argumento2): </a:t>
            </a:r>
            <a:r>
              <a:rPr lang="es-ES"/>
              <a:t>Clona el Arreglo desde el Índice pasado como primer Argumento (argumento 1), lo selecciona, y clona desde ese Índice hasta el segundo Argumento (argumento2), sin incluirlo.</a:t>
            </a:r>
            <a:endParaRPr/>
          </a:p>
          <a:p>
            <a:pPr indent="-361950" lvl="0" marL="457200" rtl="0" algn="ctr">
              <a:lnSpc>
                <a:spcPct val="90000"/>
              </a:lnSpc>
              <a:spcBef>
                <a:spcPts val="800"/>
              </a:spcBef>
              <a:spcAft>
                <a:spcPts val="0"/>
              </a:spcAft>
              <a:buClr>
                <a:schemeClr val="dk1"/>
              </a:buClr>
              <a:buSzPct val="117647"/>
              <a:buNone/>
            </a:pPr>
            <a:r>
              <a:rPr lang="es-ES"/>
              <a:t>Veamos un ejemplo para ver la diferencia de cada caso:</a:t>
            </a:r>
            <a:endParaRPr/>
          </a:p>
          <a:p>
            <a:pPr indent="0" lvl="0" marL="95250" rtl="0" algn="l">
              <a:lnSpc>
                <a:spcPct val="90000"/>
              </a:lnSpc>
              <a:spcBef>
                <a:spcPts val="800"/>
              </a:spcBef>
              <a:spcAft>
                <a:spcPts val="0"/>
              </a:spcAft>
              <a:buSzPct val="117647"/>
              <a:buNone/>
            </a:pPr>
            <a:r>
              <a:t/>
            </a:r>
            <a:endParaRPr/>
          </a:p>
        </p:txBody>
      </p:sp>
      <p:pic>
        <p:nvPicPr>
          <p:cNvPr id="897" name="Google Shape;897;p82"/>
          <p:cNvPicPr preferRelativeResize="0"/>
          <p:nvPr/>
        </p:nvPicPr>
        <p:blipFill rotWithShape="1">
          <a:blip r:embed="rId3">
            <a:alphaModFix/>
          </a:blip>
          <a:srcRect b="0" l="0" r="0" t="0"/>
          <a:stretch/>
        </p:blipFill>
        <p:spPr>
          <a:xfrm>
            <a:off x="2236315" y="3155091"/>
            <a:ext cx="5446581" cy="433645"/>
          </a:xfrm>
          <a:prstGeom prst="rect">
            <a:avLst/>
          </a:prstGeom>
          <a:noFill/>
          <a:ln>
            <a:noFill/>
          </a:ln>
        </p:spPr>
      </p:pic>
      <p:pic>
        <p:nvPicPr>
          <p:cNvPr id="898" name="Google Shape;898;p82"/>
          <p:cNvPicPr preferRelativeResize="0"/>
          <p:nvPr/>
        </p:nvPicPr>
        <p:blipFill rotWithShape="1">
          <a:blip r:embed="rId4">
            <a:alphaModFix/>
          </a:blip>
          <a:srcRect b="0" l="0" r="0" t="0"/>
          <a:stretch/>
        </p:blipFill>
        <p:spPr>
          <a:xfrm>
            <a:off x="2025905" y="3663393"/>
            <a:ext cx="5867400" cy="485775"/>
          </a:xfrm>
          <a:prstGeom prst="rect">
            <a:avLst/>
          </a:prstGeom>
          <a:noFill/>
          <a:ln>
            <a:noFill/>
          </a:ln>
        </p:spPr>
      </p:pic>
      <p:pic>
        <p:nvPicPr>
          <p:cNvPr id="899" name="Google Shape;899;p82"/>
          <p:cNvPicPr preferRelativeResize="0"/>
          <p:nvPr/>
        </p:nvPicPr>
        <p:blipFill rotWithShape="1">
          <a:blip r:embed="rId5">
            <a:alphaModFix/>
          </a:blip>
          <a:srcRect b="0" l="0" r="0" t="0"/>
          <a:stretch/>
        </p:blipFill>
        <p:spPr>
          <a:xfrm>
            <a:off x="2378330" y="4232961"/>
            <a:ext cx="5514975" cy="2857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83"/>
          <p:cNvSpPr txBox="1"/>
          <p:nvPr>
            <p:ph type="ctrTitle"/>
          </p:nvPr>
        </p:nvSpPr>
        <p:spPr>
          <a:xfrm>
            <a:off x="1060622" y="306313"/>
            <a:ext cx="6858000" cy="781082"/>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splice()</a:t>
            </a:r>
            <a:endParaRPr/>
          </a:p>
        </p:txBody>
      </p:sp>
      <p:sp>
        <p:nvSpPr>
          <p:cNvPr id="905" name="Google Shape;905;p83"/>
          <p:cNvSpPr txBox="1"/>
          <p:nvPr>
            <p:ph idx="1" type="subTitle"/>
          </p:nvPr>
        </p:nvSpPr>
        <p:spPr>
          <a:xfrm>
            <a:off x="222421" y="1235676"/>
            <a:ext cx="8674443" cy="33528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sz="1400"/>
              <a:t>El método .splice() elimina de un Arreglo una cantidad de elementos a partir de una posición dada. </a:t>
            </a:r>
            <a:endParaRPr sz="1400"/>
          </a:p>
          <a:p>
            <a:pPr indent="-361950" lvl="0" marL="457200" rtl="0" algn="ctr">
              <a:lnSpc>
                <a:spcPct val="90000"/>
              </a:lnSpc>
              <a:spcBef>
                <a:spcPts val="800"/>
              </a:spcBef>
              <a:spcAft>
                <a:spcPts val="0"/>
              </a:spcAft>
              <a:buClr>
                <a:schemeClr val="dk1"/>
              </a:buClr>
              <a:buSzPts val="1800"/>
              <a:buNone/>
            </a:pPr>
            <a:r>
              <a:rPr lang="es-ES" sz="1400"/>
              <a:t>Como vimos en el video, con .splice() podemos elegir desde dónde sacar uno o más elementos de un Arreglo. La diferencia con los métodos shift y pop es que, con ellos, solo podíamos quitar los del comienzo o el final de un arreglo.</a:t>
            </a:r>
            <a:endParaRPr/>
          </a:p>
          <a:p>
            <a:pPr indent="-361950" lvl="0" marL="457200" rtl="0" algn="ctr">
              <a:lnSpc>
                <a:spcPct val="90000"/>
              </a:lnSpc>
              <a:spcBef>
                <a:spcPts val="800"/>
              </a:spcBef>
              <a:spcAft>
                <a:spcPts val="0"/>
              </a:spcAft>
              <a:buClr>
                <a:schemeClr val="dk1"/>
              </a:buClr>
              <a:buSzPts val="1800"/>
              <a:buNone/>
            </a:pPr>
            <a:r>
              <a:rPr lang="es-ES" sz="1400"/>
              <a:t>Veamos la sintaxis del método .splice():</a:t>
            </a:r>
            <a:endParaRPr/>
          </a:p>
          <a:p>
            <a:pPr indent="-361950" lvl="0" marL="457200" rtl="0" algn="ctr">
              <a:lnSpc>
                <a:spcPct val="90000"/>
              </a:lnSpc>
              <a:spcBef>
                <a:spcPts val="800"/>
              </a:spcBef>
              <a:spcAft>
                <a:spcPts val="0"/>
              </a:spcAft>
              <a:buClr>
                <a:schemeClr val="dk1"/>
              </a:buClr>
              <a:buSzPts val="1800"/>
              <a:buNone/>
            </a:pPr>
            <a:r>
              <a:t/>
            </a:r>
            <a:endParaRPr/>
          </a:p>
        </p:txBody>
      </p:sp>
      <p:sp>
        <p:nvSpPr>
          <p:cNvPr id="906" name="Google Shape;906;p83"/>
          <p:cNvSpPr/>
          <p:nvPr/>
        </p:nvSpPr>
        <p:spPr>
          <a:xfrm>
            <a:off x="551935" y="3520642"/>
            <a:ext cx="8246076" cy="954107"/>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Nunito"/>
                <a:ea typeface="Nunito"/>
                <a:cs typeface="Nunito"/>
                <a:sym typeface="Nunito"/>
              </a:rPr>
              <a:t>En este método, el argumento1 determinará el Índice a partir del cual quiero remover los elementos (incluyendo esa posición). Por su parte, el argumento2 establecerá la cantidad de elementos que quiero remover.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Nunito"/>
                <a:ea typeface="Nunito"/>
                <a:cs typeface="Nunito"/>
                <a:sym typeface="Nunito"/>
              </a:rPr>
              <a:t>⚠️Importante: El método .splice() devuelve los elementos eliminados en un nuevo Arreglo.</a:t>
            </a:r>
            <a:endParaRPr b="0" i="0" sz="1400" u="none" cap="none" strike="noStrike">
              <a:solidFill>
                <a:srgbClr val="000000"/>
              </a:solidFill>
              <a:latin typeface="Arial"/>
              <a:ea typeface="Arial"/>
              <a:cs typeface="Arial"/>
              <a:sym typeface="Arial"/>
            </a:endParaRPr>
          </a:p>
        </p:txBody>
      </p:sp>
      <p:pic>
        <p:nvPicPr>
          <p:cNvPr id="907" name="Google Shape;907;p83"/>
          <p:cNvPicPr preferRelativeResize="0"/>
          <p:nvPr/>
        </p:nvPicPr>
        <p:blipFill rotWithShape="1">
          <a:blip r:embed="rId3">
            <a:alphaModFix/>
          </a:blip>
          <a:srcRect b="0" l="0" r="0" t="0"/>
          <a:stretch/>
        </p:blipFill>
        <p:spPr>
          <a:xfrm>
            <a:off x="2738438" y="2738438"/>
            <a:ext cx="3667125" cy="3333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84"/>
          <p:cNvSpPr/>
          <p:nvPr/>
        </p:nvSpPr>
        <p:spPr>
          <a:xfrm>
            <a:off x="1021492" y="1284014"/>
            <a:ext cx="7026876" cy="369332"/>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s-ES" sz="1800" u="none" cap="none" strike="noStrike">
                <a:solidFill>
                  <a:srgbClr val="000000"/>
                </a:solidFill>
                <a:latin typeface="Arial"/>
                <a:ea typeface="Arial"/>
                <a:cs typeface="Arial"/>
                <a:sym typeface="Arial"/>
              </a:rPr>
              <a:t>Veamos un ejemplo:</a:t>
            </a:r>
            <a:endParaRPr b="1" i="0" sz="1800" u="none" cap="none" strike="noStrike">
              <a:solidFill>
                <a:schemeClr val="dk1"/>
              </a:solidFill>
              <a:latin typeface="Nunito"/>
              <a:ea typeface="Nunito"/>
              <a:cs typeface="Nunito"/>
              <a:sym typeface="Nunito"/>
            </a:endParaRPr>
          </a:p>
        </p:txBody>
      </p:sp>
      <p:sp>
        <p:nvSpPr>
          <p:cNvPr id="913" name="Google Shape;913;p84"/>
          <p:cNvSpPr txBox="1"/>
          <p:nvPr>
            <p:ph type="ctrTitle"/>
          </p:nvPr>
        </p:nvSpPr>
        <p:spPr>
          <a:xfrm>
            <a:off x="1060622" y="306313"/>
            <a:ext cx="6858000" cy="781082"/>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splice()</a:t>
            </a:r>
            <a:endParaRPr/>
          </a:p>
        </p:txBody>
      </p:sp>
      <p:pic>
        <p:nvPicPr>
          <p:cNvPr id="914" name="Google Shape;914;p84"/>
          <p:cNvPicPr preferRelativeResize="0"/>
          <p:nvPr/>
        </p:nvPicPr>
        <p:blipFill rotWithShape="1">
          <a:blip r:embed="rId3">
            <a:alphaModFix/>
          </a:blip>
          <a:srcRect b="0" l="0" r="0" t="0"/>
          <a:stretch/>
        </p:blipFill>
        <p:spPr>
          <a:xfrm>
            <a:off x="1021492" y="1834578"/>
            <a:ext cx="7334250" cy="24288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85"/>
          <p:cNvSpPr txBox="1"/>
          <p:nvPr>
            <p:ph type="ctrTitle"/>
          </p:nvPr>
        </p:nvSpPr>
        <p:spPr>
          <a:xfrm>
            <a:off x="1044145" y="345989"/>
            <a:ext cx="6858000" cy="919002"/>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Contenido </a:t>
            </a:r>
            <a:r>
              <a:rPr i="1" lang="es-ES"/>
              <a:t>Bonus</a:t>
            </a:r>
            <a:endParaRPr/>
          </a:p>
        </p:txBody>
      </p:sp>
      <p:sp>
        <p:nvSpPr>
          <p:cNvPr id="920" name="Google Shape;920;p85"/>
          <p:cNvSpPr txBox="1"/>
          <p:nvPr>
            <p:ph idx="1" type="subTitle"/>
          </p:nvPr>
        </p:nvSpPr>
        <p:spPr>
          <a:xfrm>
            <a:off x="378939" y="1301579"/>
            <a:ext cx="8435546" cy="1631091"/>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Clr>
                <a:schemeClr val="dk1"/>
              </a:buClr>
              <a:buSzPct val="108107"/>
              <a:buNone/>
            </a:pPr>
            <a:r>
              <a:rPr lang="es-ES"/>
              <a:t>Con .splice() podés:</a:t>
            </a:r>
            <a:endParaRPr/>
          </a:p>
          <a:p>
            <a:pPr indent="-361950" lvl="0" marL="457200" rtl="0" algn="ctr">
              <a:lnSpc>
                <a:spcPct val="90000"/>
              </a:lnSpc>
              <a:spcBef>
                <a:spcPts val="800"/>
              </a:spcBef>
              <a:spcAft>
                <a:spcPts val="0"/>
              </a:spcAft>
              <a:buClr>
                <a:schemeClr val="dk1"/>
              </a:buClr>
              <a:buSzPct val="108107"/>
              <a:buNone/>
            </a:pPr>
            <a:r>
              <a:rPr lang="es-ES"/>
              <a:t>Eliminar elementos desde la posición elegida y, al mismo tiempo, añadir otros en ese lugar.</a:t>
            </a:r>
            <a:endParaRPr/>
          </a:p>
          <a:p>
            <a:pPr indent="-361950" lvl="0" marL="457200" rtl="0" algn="ctr">
              <a:lnSpc>
                <a:spcPct val="90000"/>
              </a:lnSpc>
              <a:spcBef>
                <a:spcPts val="800"/>
              </a:spcBef>
              <a:spcAft>
                <a:spcPts val="0"/>
              </a:spcAft>
              <a:buClr>
                <a:schemeClr val="dk1"/>
              </a:buClr>
              <a:buSzPct val="108107"/>
              <a:buNone/>
            </a:pPr>
            <a:r>
              <a:rPr lang="es-ES"/>
              <a:t>Añadir elementos desde una posición determinada sin necesidad de eliminar nada.</a:t>
            </a:r>
            <a:endParaRPr/>
          </a:p>
          <a:p>
            <a:pPr indent="-361950" lvl="0" marL="457200" rtl="0" algn="ctr">
              <a:lnSpc>
                <a:spcPct val="90000"/>
              </a:lnSpc>
              <a:spcBef>
                <a:spcPts val="800"/>
              </a:spcBef>
              <a:spcAft>
                <a:spcPts val="0"/>
              </a:spcAft>
              <a:buClr>
                <a:schemeClr val="dk1"/>
              </a:buClr>
              <a:buSzPct val="108107"/>
              <a:buNone/>
            </a:pPr>
            <a:r>
              <a:rPr lang="es-ES"/>
              <a:t>Veamos cuál es la sintaxis para el primer caso:</a:t>
            </a:r>
            <a:endParaRPr/>
          </a:p>
          <a:p>
            <a:pPr indent="-361950" lvl="0" marL="457200" rtl="0" algn="ctr">
              <a:lnSpc>
                <a:spcPct val="90000"/>
              </a:lnSpc>
              <a:spcBef>
                <a:spcPts val="800"/>
              </a:spcBef>
              <a:spcAft>
                <a:spcPts val="0"/>
              </a:spcAft>
              <a:buClr>
                <a:schemeClr val="dk1"/>
              </a:buClr>
              <a:buSzPct val="108107"/>
              <a:buNone/>
            </a:pPr>
            <a:r>
              <a:t/>
            </a:r>
            <a:endParaRPr/>
          </a:p>
        </p:txBody>
      </p:sp>
      <p:pic>
        <p:nvPicPr>
          <p:cNvPr id="921" name="Google Shape;921;p85"/>
          <p:cNvPicPr preferRelativeResize="0"/>
          <p:nvPr/>
        </p:nvPicPr>
        <p:blipFill rotWithShape="1">
          <a:blip r:embed="rId3">
            <a:alphaModFix/>
          </a:blip>
          <a:srcRect b="0" l="0" r="0" t="0"/>
          <a:stretch/>
        </p:blipFill>
        <p:spPr>
          <a:xfrm>
            <a:off x="1174922" y="3009257"/>
            <a:ext cx="7239000" cy="11715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86"/>
          <p:cNvSpPr txBox="1"/>
          <p:nvPr>
            <p:ph type="ctrTitle"/>
          </p:nvPr>
        </p:nvSpPr>
        <p:spPr>
          <a:xfrm>
            <a:off x="1143000" y="-238897"/>
            <a:ext cx="6858000" cy="919002"/>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Contenido </a:t>
            </a:r>
            <a:r>
              <a:rPr i="1" lang="es-ES"/>
              <a:t>Bonus</a:t>
            </a:r>
            <a:endParaRPr/>
          </a:p>
        </p:txBody>
      </p:sp>
      <p:sp>
        <p:nvSpPr>
          <p:cNvPr id="927" name="Google Shape;927;p86"/>
          <p:cNvSpPr txBox="1"/>
          <p:nvPr>
            <p:ph idx="1" type="subTitle"/>
          </p:nvPr>
        </p:nvSpPr>
        <p:spPr>
          <a:xfrm>
            <a:off x="1213022" y="667264"/>
            <a:ext cx="6858000" cy="502509"/>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Mirá este ejemplo:</a:t>
            </a:r>
            <a:endParaRPr/>
          </a:p>
        </p:txBody>
      </p:sp>
      <p:pic>
        <p:nvPicPr>
          <p:cNvPr id="928" name="Google Shape;928;p86"/>
          <p:cNvPicPr preferRelativeResize="0"/>
          <p:nvPr/>
        </p:nvPicPr>
        <p:blipFill rotWithShape="1">
          <a:blip r:embed="rId3">
            <a:alphaModFix/>
          </a:blip>
          <a:srcRect b="0" l="0" r="0" t="0"/>
          <a:stretch/>
        </p:blipFill>
        <p:spPr>
          <a:xfrm>
            <a:off x="1972190" y="1178011"/>
            <a:ext cx="5339664" cy="735403"/>
          </a:xfrm>
          <a:prstGeom prst="rect">
            <a:avLst/>
          </a:prstGeom>
          <a:noFill/>
          <a:ln>
            <a:noFill/>
          </a:ln>
        </p:spPr>
      </p:pic>
      <p:sp>
        <p:nvSpPr>
          <p:cNvPr id="929" name="Google Shape;929;p86"/>
          <p:cNvSpPr txBox="1"/>
          <p:nvPr/>
        </p:nvSpPr>
        <p:spPr>
          <a:xfrm>
            <a:off x="1278924" y="2014150"/>
            <a:ext cx="6858000" cy="502509"/>
          </a:xfrm>
          <a:prstGeom prst="rect">
            <a:avLst/>
          </a:prstGeom>
          <a:noFill/>
          <a:ln>
            <a:noFill/>
          </a:ln>
        </p:spPr>
        <p:txBody>
          <a:bodyPr anchorCtr="0" anchor="t" bIns="34275" lIns="68575" spcFirstLastPara="1" rIns="68575" wrap="square" tIns="34275">
            <a:normAutofit fontScale="85000" lnSpcReduction="20000"/>
          </a:bodyPr>
          <a:lstStyle/>
          <a:p>
            <a:pPr indent="-361950" lvl="0" marL="457200" marR="0" rtl="0" algn="ctr">
              <a:lnSpc>
                <a:spcPct val="90000"/>
              </a:lnSpc>
              <a:spcBef>
                <a:spcPts val="800"/>
              </a:spcBef>
              <a:spcAft>
                <a:spcPts val="0"/>
              </a:spcAft>
              <a:buClr>
                <a:schemeClr val="dk1"/>
              </a:buClr>
              <a:buSzPct val="117647"/>
              <a:buFont typeface="Arial"/>
              <a:buNone/>
            </a:pPr>
            <a:r>
              <a:rPr b="0" i="0" lang="es-ES" sz="1800" u="none" cap="none" strike="noStrike">
                <a:solidFill>
                  <a:schemeClr val="dk1"/>
                </a:solidFill>
                <a:latin typeface="Nunito"/>
                <a:ea typeface="Nunito"/>
                <a:cs typeface="Nunito"/>
                <a:sym typeface="Nunito"/>
              </a:rPr>
              <a:t>En cambio, si queremos añadir elementos desde una posicion en particular, sin eliminar ningun otro, debemos seguir esta sintaxis:</a:t>
            </a:r>
            <a:endParaRPr b="0" i="0" sz="1800" u="none" cap="none" strike="noStrike">
              <a:solidFill>
                <a:schemeClr val="dk1"/>
              </a:solidFill>
              <a:latin typeface="Nunito"/>
              <a:ea typeface="Nunito"/>
              <a:cs typeface="Nunito"/>
              <a:sym typeface="Nunito"/>
            </a:endParaRPr>
          </a:p>
        </p:txBody>
      </p:sp>
      <p:pic>
        <p:nvPicPr>
          <p:cNvPr id="930" name="Google Shape;930;p86"/>
          <p:cNvPicPr preferRelativeResize="0"/>
          <p:nvPr/>
        </p:nvPicPr>
        <p:blipFill rotWithShape="1">
          <a:blip r:embed="rId4">
            <a:alphaModFix/>
          </a:blip>
          <a:srcRect b="0" l="0" r="0" t="0"/>
          <a:stretch/>
        </p:blipFill>
        <p:spPr>
          <a:xfrm>
            <a:off x="2571750" y="2518976"/>
            <a:ext cx="4000500" cy="409575"/>
          </a:xfrm>
          <a:prstGeom prst="rect">
            <a:avLst/>
          </a:prstGeom>
          <a:noFill/>
          <a:ln>
            <a:noFill/>
          </a:ln>
        </p:spPr>
      </p:pic>
      <p:sp>
        <p:nvSpPr>
          <p:cNvPr id="931" name="Google Shape;931;p86"/>
          <p:cNvSpPr txBox="1"/>
          <p:nvPr/>
        </p:nvSpPr>
        <p:spPr>
          <a:xfrm>
            <a:off x="1213022" y="3023285"/>
            <a:ext cx="6858000" cy="502509"/>
          </a:xfrm>
          <a:prstGeom prst="rect">
            <a:avLst/>
          </a:prstGeom>
          <a:noFill/>
          <a:ln>
            <a:noFill/>
          </a:ln>
        </p:spPr>
        <p:txBody>
          <a:bodyPr anchorCtr="0" anchor="t" bIns="34275" lIns="68575" spcFirstLastPara="1" rIns="68575" wrap="square" tIns="34275">
            <a:normAutofit fontScale="70000" lnSpcReduction="20000"/>
          </a:bodyPr>
          <a:lstStyle/>
          <a:p>
            <a:pPr indent="-361950" lvl="0" marL="457200" marR="0" rtl="0" algn="ctr">
              <a:lnSpc>
                <a:spcPct val="90000"/>
              </a:lnSpc>
              <a:spcBef>
                <a:spcPts val="800"/>
              </a:spcBef>
              <a:spcAft>
                <a:spcPts val="0"/>
              </a:spcAft>
              <a:buClr>
                <a:schemeClr val="dk1"/>
              </a:buClr>
              <a:buSzPct val="142857"/>
              <a:buFont typeface="Arial"/>
              <a:buNone/>
            </a:pPr>
            <a:r>
              <a:rPr b="0" i="0" lang="es-ES" sz="1800" u="none" cap="none" strike="noStrike">
                <a:solidFill>
                  <a:schemeClr val="dk1"/>
                </a:solidFill>
                <a:latin typeface="Nunito"/>
                <a:ea typeface="Nunito"/>
                <a:cs typeface="Nunito"/>
                <a:sym typeface="Nunito"/>
              </a:rPr>
              <a:t>En este caso, el 0 indica que no estoy eliminando ningún elemento y, argumento3 indica los elementos nuevos a incorporar desde la posición dada por argumento1.</a:t>
            </a:r>
            <a:endParaRPr b="0" i="0" sz="1800" u="none" cap="none" strike="noStrike">
              <a:solidFill>
                <a:schemeClr val="dk1"/>
              </a:solidFill>
              <a:latin typeface="Nunito"/>
              <a:ea typeface="Nunito"/>
              <a:cs typeface="Nunito"/>
              <a:sym typeface="Nunito"/>
            </a:endParaRPr>
          </a:p>
        </p:txBody>
      </p:sp>
      <p:pic>
        <p:nvPicPr>
          <p:cNvPr id="932" name="Google Shape;932;p86"/>
          <p:cNvPicPr preferRelativeResize="0"/>
          <p:nvPr/>
        </p:nvPicPr>
        <p:blipFill rotWithShape="1">
          <a:blip r:embed="rId5">
            <a:alphaModFix/>
          </a:blip>
          <a:srcRect b="0" l="0" r="0" t="0"/>
          <a:stretch/>
        </p:blipFill>
        <p:spPr>
          <a:xfrm>
            <a:off x="1579734" y="3588737"/>
            <a:ext cx="6124575" cy="9810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87"/>
          <p:cNvSpPr txBox="1"/>
          <p:nvPr>
            <p:ph type="ctrTitle"/>
          </p:nvPr>
        </p:nvSpPr>
        <p:spPr>
          <a:xfrm>
            <a:off x="1110049" y="214183"/>
            <a:ext cx="6858000" cy="638915"/>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join() Y split()</a:t>
            </a:r>
            <a:endParaRPr/>
          </a:p>
        </p:txBody>
      </p:sp>
      <p:sp>
        <p:nvSpPr>
          <p:cNvPr id="938" name="Google Shape;938;p87"/>
          <p:cNvSpPr txBox="1"/>
          <p:nvPr>
            <p:ph idx="1" type="subTitle"/>
          </p:nvPr>
        </p:nvSpPr>
        <p:spPr>
          <a:xfrm>
            <a:off x="263610" y="988541"/>
            <a:ext cx="8493211" cy="1268628"/>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El </a:t>
            </a:r>
            <a:r>
              <a:rPr b="1" lang="es-ES"/>
              <a:t>método join()</a:t>
            </a:r>
            <a:r>
              <a:rPr lang="es-ES"/>
              <a:t> convierte un Arreglo en una cadena de caracteres. Mientras que </a:t>
            </a:r>
            <a:r>
              <a:rPr b="1" lang="es-ES"/>
              <a:t>split()</a:t>
            </a:r>
            <a:r>
              <a:rPr lang="es-ES"/>
              <a:t> convierte una cadena de caracteres en un Arreglo. </a:t>
            </a:r>
            <a:endParaRPr/>
          </a:p>
          <a:p>
            <a:pPr indent="-361950" lvl="0" marL="457200" rtl="0" algn="ctr">
              <a:lnSpc>
                <a:spcPct val="90000"/>
              </a:lnSpc>
              <a:spcBef>
                <a:spcPts val="800"/>
              </a:spcBef>
              <a:spcAft>
                <a:spcPts val="0"/>
              </a:spcAft>
              <a:buClr>
                <a:schemeClr val="dk1"/>
              </a:buClr>
              <a:buSzPts val="1800"/>
              <a:buNone/>
            </a:pPr>
            <a:r>
              <a:rPr lang="es-ES"/>
              <a:t>Analicemos el </a:t>
            </a:r>
            <a:r>
              <a:rPr b="1" lang="es-ES"/>
              <a:t>método join()</a:t>
            </a:r>
            <a:r>
              <a:rPr lang="es-ES"/>
              <a:t> pasándole distintos datos como Argumento:</a:t>
            </a:r>
            <a:endParaRPr/>
          </a:p>
          <a:p>
            <a:pPr indent="-361950" lvl="0" marL="457200" rtl="0" algn="ctr">
              <a:lnSpc>
                <a:spcPct val="90000"/>
              </a:lnSpc>
              <a:spcBef>
                <a:spcPts val="800"/>
              </a:spcBef>
              <a:spcAft>
                <a:spcPts val="0"/>
              </a:spcAft>
              <a:buClr>
                <a:schemeClr val="dk1"/>
              </a:buClr>
              <a:buSzPts val="1800"/>
              <a:buNone/>
            </a:pPr>
            <a:r>
              <a:t/>
            </a:r>
            <a:endParaRPr/>
          </a:p>
        </p:txBody>
      </p:sp>
      <p:pic>
        <p:nvPicPr>
          <p:cNvPr id="939" name="Google Shape;939;p87"/>
          <p:cNvPicPr preferRelativeResize="0"/>
          <p:nvPr/>
        </p:nvPicPr>
        <p:blipFill rotWithShape="1">
          <a:blip r:embed="rId3">
            <a:alphaModFix/>
          </a:blip>
          <a:srcRect b="0" l="0" r="0" t="0"/>
          <a:stretch/>
        </p:blipFill>
        <p:spPr>
          <a:xfrm>
            <a:off x="2714625" y="2055856"/>
            <a:ext cx="3714750" cy="685800"/>
          </a:xfrm>
          <a:prstGeom prst="rect">
            <a:avLst/>
          </a:prstGeom>
          <a:noFill/>
          <a:ln>
            <a:noFill/>
          </a:ln>
        </p:spPr>
      </p:pic>
      <p:sp>
        <p:nvSpPr>
          <p:cNvPr id="940" name="Google Shape;940;p87"/>
          <p:cNvSpPr txBox="1"/>
          <p:nvPr/>
        </p:nvSpPr>
        <p:spPr>
          <a:xfrm>
            <a:off x="325394" y="2640228"/>
            <a:ext cx="8493211" cy="1268628"/>
          </a:xfrm>
          <a:prstGeom prst="rect">
            <a:avLst/>
          </a:prstGeom>
          <a:noFill/>
          <a:ln>
            <a:noFill/>
          </a:ln>
        </p:spPr>
        <p:txBody>
          <a:bodyPr anchorCtr="0" anchor="t" bIns="34275" lIns="68575" spcFirstLastPara="1" rIns="68575" wrap="square" tIns="34275">
            <a:normAutofit/>
          </a:bodyPr>
          <a:lstStyle/>
          <a:p>
            <a:pPr indent="-361950" lvl="0" marL="457200" marR="0" rtl="0" algn="ctr">
              <a:lnSpc>
                <a:spcPct val="90000"/>
              </a:lnSpc>
              <a:spcBef>
                <a:spcPts val="800"/>
              </a:spcBef>
              <a:spcAft>
                <a:spcPts val="0"/>
              </a:spcAft>
              <a:buClr>
                <a:schemeClr val="dk1"/>
              </a:buClr>
              <a:buSzPts val="1800"/>
              <a:buFont typeface="Arial"/>
              <a:buNone/>
            </a:pPr>
            <a:r>
              <a:rPr b="0" i="0" lang="es-ES" sz="1800" u="none" cap="none" strike="noStrike">
                <a:solidFill>
                  <a:schemeClr val="dk1"/>
                </a:solidFill>
                <a:latin typeface="Nunito"/>
                <a:ea typeface="Nunito"/>
                <a:cs typeface="Nunito"/>
                <a:sym typeface="Nunito"/>
              </a:rPr>
              <a:t>Pasando como Argumento unas comillas (""):</a:t>
            </a:r>
            <a:endParaRPr b="0" i="0" sz="1400" u="none" cap="none" strike="noStrike">
              <a:solidFill>
                <a:srgbClr val="000000"/>
              </a:solidFill>
              <a:latin typeface="Arial"/>
              <a:ea typeface="Arial"/>
              <a:cs typeface="Arial"/>
              <a:sym typeface="Arial"/>
            </a:endParaRPr>
          </a:p>
          <a:p>
            <a:pPr indent="-361950" lvl="0" marL="457200" marR="0" rtl="0" algn="ctr">
              <a:lnSpc>
                <a:spcPct val="90000"/>
              </a:lnSpc>
              <a:spcBef>
                <a:spcPts val="800"/>
              </a:spcBef>
              <a:spcAft>
                <a:spcPts val="0"/>
              </a:spcAft>
              <a:buClr>
                <a:schemeClr val="dk1"/>
              </a:buClr>
              <a:buSzPts val="1800"/>
              <a:buFont typeface="Arial"/>
              <a:buNone/>
            </a:pPr>
            <a:r>
              <a:t/>
            </a:r>
            <a:endParaRPr b="0" i="0" sz="1800" u="none" cap="none" strike="noStrike">
              <a:solidFill>
                <a:schemeClr val="dk1"/>
              </a:solidFill>
              <a:latin typeface="Nunito"/>
              <a:ea typeface="Nunito"/>
              <a:cs typeface="Nunito"/>
              <a:sym typeface="Nunito"/>
            </a:endParaRPr>
          </a:p>
        </p:txBody>
      </p:sp>
      <p:pic>
        <p:nvPicPr>
          <p:cNvPr id="941" name="Google Shape;941;p87"/>
          <p:cNvPicPr preferRelativeResize="0"/>
          <p:nvPr/>
        </p:nvPicPr>
        <p:blipFill rotWithShape="1">
          <a:blip r:embed="rId4">
            <a:alphaModFix/>
          </a:blip>
          <a:srcRect b="0" l="0" r="0" t="0"/>
          <a:stretch/>
        </p:blipFill>
        <p:spPr>
          <a:xfrm>
            <a:off x="1034105" y="3127806"/>
            <a:ext cx="7372350" cy="10668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88"/>
          <p:cNvSpPr txBox="1"/>
          <p:nvPr>
            <p:ph idx="1" type="subTitle"/>
          </p:nvPr>
        </p:nvSpPr>
        <p:spPr>
          <a:xfrm>
            <a:off x="444843" y="864973"/>
            <a:ext cx="8138984" cy="1321016"/>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Pasando como Argumento un caracter:</a:t>
            </a:r>
            <a:endParaRPr/>
          </a:p>
          <a:p>
            <a:pPr indent="-361950" lvl="0" marL="457200" rtl="0" algn="ctr">
              <a:lnSpc>
                <a:spcPct val="90000"/>
              </a:lnSpc>
              <a:spcBef>
                <a:spcPts val="800"/>
              </a:spcBef>
              <a:spcAft>
                <a:spcPts val="0"/>
              </a:spcAft>
              <a:buClr>
                <a:schemeClr val="dk1"/>
              </a:buClr>
              <a:buSzPts val="1800"/>
              <a:buNone/>
            </a:pPr>
            <a:r>
              <a:rPr lang="es-ES"/>
              <a:t>Si pasamos como Argumento un caracter, join() nos devolverá los elementos del Arreglo sepadados por ese caracter. Por ejemplo, si le pasamos como Argumento un espacio:</a:t>
            </a:r>
            <a:endParaRPr/>
          </a:p>
        </p:txBody>
      </p:sp>
      <p:sp>
        <p:nvSpPr>
          <p:cNvPr id="947" name="Google Shape;947;p88"/>
          <p:cNvSpPr txBox="1"/>
          <p:nvPr>
            <p:ph type="ctrTitle"/>
          </p:nvPr>
        </p:nvSpPr>
        <p:spPr>
          <a:xfrm>
            <a:off x="1110049" y="214183"/>
            <a:ext cx="6858000" cy="638915"/>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join() Y split()</a:t>
            </a:r>
            <a:endParaRPr/>
          </a:p>
        </p:txBody>
      </p:sp>
      <p:pic>
        <p:nvPicPr>
          <p:cNvPr id="948" name="Google Shape;948;p88"/>
          <p:cNvPicPr preferRelativeResize="0"/>
          <p:nvPr/>
        </p:nvPicPr>
        <p:blipFill rotWithShape="1">
          <a:blip r:embed="rId3">
            <a:alphaModFix/>
          </a:blip>
          <a:srcRect b="0" l="0" r="0" t="0"/>
          <a:stretch/>
        </p:blipFill>
        <p:spPr>
          <a:xfrm>
            <a:off x="1847850" y="2185988"/>
            <a:ext cx="5448300" cy="771525"/>
          </a:xfrm>
          <a:prstGeom prst="rect">
            <a:avLst/>
          </a:prstGeom>
          <a:noFill/>
          <a:ln>
            <a:noFill/>
          </a:ln>
        </p:spPr>
      </p:pic>
      <p:sp>
        <p:nvSpPr>
          <p:cNvPr id="949" name="Google Shape;949;p88"/>
          <p:cNvSpPr txBox="1"/>
          <p:nvPr/>
        </p:nvSpPr>
        <p:spPr>
          <a:xfrm>
            <a:off x="597243" y="2957513"/>
            <a:ext cx="8138984" cy="1321016"/>
          </a:xfrm>
          <a:prstGeom prst="rect">
            <a:avLst/>
          </a:prstGeom>
          <a:noFill/>
          <a:ln>
            <a:noFill/>
          </a:ln>
        </p:spPr>
        <p:txBody>
          <a:bodyPr anchorCtr="0" anchor="t" bIns="34275" lIns="68575" spcFirstLastPara="1" rIns="68575" wrap="square" tIns="34275">
            <a:normAutofit/>
          </a:bodyPr>
          <a:lstStyle/>
          <a:p>
            <a:pPr indent="-361950" lvl="0" marL="457200" marR="0" rtl="0" algn="ctr">
              <a:lnSpc>
                <a:spcPct val="90000"/>
              </a:lnSpc>
              <a:spcBef>
                <a:spcPts val="800"/>
              </a:spcBef>
              <a:spcAft>
                <a:spcPts val="0"/>
              </a:spcAft>
              <a:buClr>
                <a:schemeClr val="dk1"/>
              </a:buClr>
              <a:buSzPts val="1800"/>
              <a:buFont typeface="Arial"/>
              <a:buNone/>
            </a:pPr>
            <a:r>
              <a:rPr b="0" i="0" lang="es-ES" sz="1800" u="none" cap="none" strike="noStrike">
                <a:solidFill>
                  <a:schemeClr val="dk1"/>
                </a:solidFill>
                <a:latin typeface="Nunito"/>
                <a:ea typeface="Nunito"/>
                <a:cs typeface="Nunito"/>
                <a:sym typeface="Nunito"/>
              </a:rPr>
              <a:t>Si le pasáramos una </a:t>
            </a:r>
            <a:r>
              <a:rPr b="0" i="1" lang="es-ES" sz="1800" u="none" cap="none" strike="noStrike">
                <a:solidFill>
                  <a:schemeClr val="dk1"/>
                </a:solidFill>
                <a:latin typeface="Nunito"/>
                <a:ea typeface="Nunito"/>
                <a:cs typeface="Nunito"/>
                <a:sym typeface="Nunito"/>
              </a:rPr>
              <a:t>string</a:t>
            </a:r>
            <a:r>
              <a:rPr b="0" i="0" lang="es-ES" sz="1800" u="none" cap="none" strike="noStrike">
                <a:solidFill>
                  <a:schemeClr val="dk1"/>
                </a:solidFill>
                <a:latin typeface="Nunito"/>
                <a:ea typeface="Nunito"/>
                <a:cs typeface="Nunito"/>
                <a:sym typeface="Nunito"/>
              </a:rPr>
              <a:t> como "(sic)", retornará:</a:t>
            </a:r>
            <a:endParaRPr b="0" i="0" sz="1800" u="none" cap="none" strike="noStrike">
              <a:solidFill>
                <a:schemeClr val="dk1"/>
              </a:solidFill>
              <a:latin typeface="Nunito"/>
              <a:ea typeface="Nunito"/>
              <a:cs typeface="Nunito"/>
              <a:sym typeface="Nunito"/>
            </a:endParaRPr>
          </a:p>
        </p:txBody>
      </p:sp>
      <p:pic>
        <p:nvPicPr>
          <p:cNvPr id="950" name="Google Shape;950;p88"/>
          <p:cNvPicPr preferRelativeResize="0"/>
          <p:nvPr/>
        </p:nvPicPr>
        <p:blipFill rotWithShape="1">
          <a:blip r:embed="rId4">
            <a:alphaModFix/>
          </a:blip>
          <a:srcRect b="0" l="0" r="0" t="0"/>
          <a:stretch/>
        </p:blipFill>
        <p:spPr>
          <a:xfrm>
            <a:off x="2414588" y="3464526"/>
            <a:ext cx="4314825" cy="685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1"/>
          <p:cNvSpPr txBox="1"/>
          <p:nvPr>
            <p:ph type="ctrTitle"/>
          </p:nvPr>
        </p:nvSpPr>
        <p:spPr>
          <a:xfrm>
            <a:off x="1151237" y="255373"/>
            <a:ext cx="6858000" cy="828386"/>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Ejemplo práctico FOR (1): Tablas</a:t>
            </a:r>
            <a:endParaRPr/>
          </a:p>
        </p:txBody>
      </p:sp>
      <p:sp>
        <p:nvSpPr>
          <p:cNvPr id="194" name="Google Shape;194;p11"/>
          <p:cNvSpPr txBox="1"/>
          <p:nvPr>
            <p:ph idx="1" type="subTitle"/>
          </p:nvPr>
        </p:nvSpPr>
        <p:spPr>
          <a:xfrm>
            <a:off x="1143000" y="1135612"/>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Algoritmo para calcular la tabla de multiplicar de un número</a:t>
            </a:r>
            <a:endParaRPr/>
          </a:p>
          <a:p>
            <a:pPr indent="-361950" lvl="0" marL="457200" rtl="0" algn="ctr">
              <a:lnSpc>
                <a:spcPct val="90000"/>
              </a:lnSpc>
              <a:spcBef>
                <a:spcPts val="800"/>
              </a:spcBef>
              <a:spcAft>
                <a:spcPts val="0"/>
              </a:spcAft>
              <a:buClr>
                <a:schemeClr val="dk1"/>
              </a:buClr>
              <a:buSzPts val="1800"/>
              <a:buNone/>
            </a:pPr>
            <a:br>
              <a:rPr lang="es-ES"/>
            </a:br>
            <a:endParaRPr/>
          </a:p>
        </p:txBody>
      </p:sp>
      <p:pic>
        <p:nvPicPr>
          <p:cNvPr id="195" name="Google Shape;195;p11"/>
          <p:cNvPicPr preferRelativeResize="0"/>
          <p:nvPr/>
        </p:nvPicPr>
        <p:blipFill rotWithShape="1">
          <a:blip r:embed="rId3">
            <a:alphaModFix/>
          </a:blip>
          <a:srcRect b="0" l="0" r="0" t="0"/>
          <a:stretch/>
        </p:blipFill>
        <p:spPr>
          <a:xfrm>
            <a:off x="414338" y="1756462"/>
            <a:ext cx="8315325" cy="28003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89"/>
          <p:cNvSpPr txBox="1"/>
          <p:nvPr>
            <p:ph type="ctrTitle"/>
          </p:nvPr>
        </p:nvSpPr>
        <p:spPr>
          <a:xfrm>
            <a:off x="1077098" y="214183"/>
            <a:ext cx="6858000" cy="746007"/>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join() Y split()</a:t>
            </a:r>
            <a:endParaRPr/>
          </a:p>
        </p:txBody>
      </p:sp>
      <p:sp>
        <p:nvSpPr>
          <p:cNvPr id="956" name="Google Shape;956;p89"/>
          <p:cNvSpPr txBox="1"/>
          <p:nvPr>
            <p:ph idx="1" type="subTitle"/>
          </p:nvPr>
        </p:nvSpPr>
        <p:spPr>
          <a:xfrm>
            <a:off x="148281" y="1008106"/>
            <a:ext cx="8995719" cy="1241700"/>
          </a:xfrm>
          <a:prstGeom prst="rect">
            <a:avLst/>
          </a:prstGeom>
          <a:noFill/>
          <a:ln>
            <a:noFill/>
          </a:ln>
        </p:spPr>
        <p:txBody>
          <a:bodyPr anchorCtr="0" anchor="t" bIns="34275" lIns="68575" spcFirstLastPara="1" rIns="68575" wrap="square" tIns="34275">
            <a:normAutofit fontScale="92500" lnSpcReduction="20000"/>
          </a:bodyPr>
          <a:lstStyle/>
          <a:p>
            <a:pPr indent="-361950" lvl="0" marL="457200" rtl="0" algn="ctr">
              <a:lnSpc>
                <a:spcPct val="90000"/>
              </a:lnSpc>
              <a:spcBef>
                <a:spcPts val="800"/>
              </a:spcBef>
              <a:spcAft>
                <a:spcPts val="0"/>
              </a:spcAft>
              <a:buClr>
                <a:schemeClr val="dk1"/>
              </a:buClr>
              <a:buSzPct val="138996"/>
              <a:buNone/>
            </a:pPr>
            <a:r>
              <a:rPr lang="es-ES" sz="1400"/>
              <a:t>⚠️ </a:t>
            </a:r>
            <a:r>
              <a:rPr b="1" lang="es-ES" sz="1400"/>
              <a:t>Importante:</a:t>
            </a:r>
            <a:r>
              <a:rPr lang="es-ES" sz="1400"/>
              <a:t> Cuando hacemos join() no modificamos el Arreglo original sino que tomamos sus elementos y los manipulamos.</a:t>
            </a:r>
            <a:endParaRPr/>
          </a:p>
          <a:p>
            <a:pPr indent="-361950" lvl="0" marL="457200" rtl="0" algn="ctr">
              <a:lnSpc>
                <a:spcPct val="90000"/>
              </a:lnSpc>
              <a:spcBef>
                <a:spcPts val="800"/>
              </a:spcBef>
              <a:spcAft>
                <a:spcPts val="0"/>
              </a:spcAft>
              <a:buClr>
                <a:schemeClr val="dk1"/>
              </a:buClr>
              <a:buSzPct val="138996"/>
              <a:buNone/>
            </a:pPr>
            <a:r>
              <a:rPr lang="es-ES" sz="1400"/>
              <a:t>En cambio, el </a:t>
            </a:r>
            <a:r>
              <a:rPr b="1" lang="es-ES" sz="1400"/>
              <a:t>método split()</a:t>
            </a:r>
            <a:r>
              <a:rPr lang="es-ES" sz="1400"/>
              <a:t>, separa un </a:t>
            </a:r>
            <a:r>
              <a:rPr i="1" lang="es-ES" sz="1400"/>
              <a:t>String</a:t>
            </a:r>
            <a:r>
              <a:rPr lang="es-ES" sz="1400"/>
              <a:t> y lo convierte en un Arreglo con sus distintas posiciones.</a:t>
            </a:r>
            <a:endParaRPr/>
          </a:p>
          <a:p>
            <a:pPr indent="-361950" lvl="0" marL="457200" rtl="0" algn="ctr">
              <a:lnSpc>
                <a:spcPct val="90000"/>
              </a:lnSpc>
              <a:spcBef>
                <a:spcPts val="800"/>
              </a:spcBef>
              <a:spcAft>
                <a:spcPts val="0"/>
              </a:spcAft>
              <a:buClr>
                <a:schemeClr val="dk1"/>
              </a:buClr>
              <a:buSzPct val="138996"/>
              <a:buNone/>
            </a:pPr>
            <a:r>
              <a:rPr lang="es-ES" sz="1400"/>
              <a:t>⚠️ </a:t>
            </a:r>
            <a:r>
              <a:rPr b="1" lang="es-ES" sz="1400"/>
              <a:t>Importante:</a:t>
            </a:r>
            <a:r>
              <a:rPr lang="es-ES" sz="1400"/>
              <a:t> Aquello que le pasemos como Argumento le indicará al método dónde debe hacer el corte.</a:t>
            </a:r>
            <a:endParaRPr/>
          </a:p>
          <a:p>
            <a:pPr indent="-361950" lvl="0" marL="457200" rtl="0" algn="ctr">
              <a:lnSpc>
                <a:spcPct val="90000"/>
              </a:lnSpc>
              <a:spcBef>
                <a:spcPts val="800"/>
              </a:spcBef>
              <a:spcAft>
                <a:spcPts val="0"/>
              </a:spcAft>
              <a:buClr>
                <a:schemeClr val="dk1"/>
              </a:buClr>
              <a:buSzPct val="138996"/>
              <a:buNone/>
            </a:pPr>
            <a:r>
              <a:rPr lang="es-ES" sz="1400"/>
              <a:t>Veamos cómo funciona pasando como Argumento un espacio:</a:t>
            </a:r>
            <a:endParaRPr/>
          </a:p>
        </p:txBody>
      </p:sp>
      <p:pic>
        <p:nvPicPr>
          <p:cNvPr id="957" name="Google Shape;957;p89"/>
          <p:cNvPicPr preferRelativeResize="0"/>
          <p:nvPr/>
        </p:nvPicPr>
        <p:blipFill rotWithShape="1">
          <a:blip r:embed="rId3">
            <a:alphaModFix/>
          </a:blip>
          <a:srcRect b="0" l="0" r="0" t="0"/>
          <a:stretch/>
        </p:blipFill>
        <p:spPr>
          <a:xfrm>
            <a:off x="1169001" y="2281109"/>
            <a:ext cx="6838950" cy="22288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90"/>
          <p:cNvSpPr txBox="1"/>
          <p:nvPr>
            <p:ph type="ctrTitle"/>
          </p:nvPr>
        </p:nvSpPr>
        <p:spPr>
          <a:xfrm>
            <a:off x="1093572" y="1443134"/>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i="1" lang="es-ES"/>
              <a:t>Filter</a:t>
            </a:r>
            <a:br>
              <a:rPr lang="es-ES"/>
            </a:b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91"/>
          <p:cNvSpPr txBox="1"/>
          <p:nvPr>
            <p:ph type="ctrTitle"/>
          </p:nvPr>
        </p:nvSpPr>
        <p:spPr>
          <a:xfrm>
            <a:off x="1027669" y="0"/>
            <a:ext cx="6858000" cy="713056"/>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i="1" lang="es-ES"/>
              <a:t>Filter</a:t>
            </a:r>
            <a:endParaRPr/>
          </a:p>
        </p:txBody>
      </p:sp>
      <p:sp>
        <p:nvSpPr>
          <p:cNvPr id="968" name="Google Shape;968;p91"/>
          <p:cNvSpPr txBox="1"/>
          <p:nvPr>
            <p:ph idx="1" type="subTitle"/>
          </p:nvPr>
        </p:nvSpPr>
        <p:spPr>
          <a:xfrm>
            <a:off x="535460" y="724931"/>
            <a:ext cx="8031892" cy="2089715"/>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sz="1600"/>
              <a:t>.filter() es un método que retorna un nuevo Arreglo, con los datos filtrados según una Función que le pasamos por Parámetro.</a:t>
            </a:r>
            <a:endParaRPr/>
          </a:p>
          <a:p>
            <a:pPr indent="-361950" lvl="0" marL="457200" rtl="0" algn="ctr">
              <a:lnSpc>
                <a:spcPct val="90000"/>
              </a:lnSpc>
              <a:spcBef>
                <a:spcPts val="800"/>
              </a:spcBef>
              <a:spcAft>
                <a:spcPts val="0"/>
              </a:spcAft>
              <a:buClr>
                <a:schemeClr val="dk1"/>
              </a:buClr>
              <a:buSzPts val="1800"/>
              <a:buNone/>
            </a:pPr>
            <a:r>
              <a:rPr lang="es-ES" sz="1600"/>
              <a:t>Veamos un ejemplo: supongamos que queremos saber cuántos alumnos aprobaron un examen. Si quisiéramos filtrar solo las notas de aquellos alumnos que sacaron más de un 6, podríamos hacerlo de esta manera:</a:t>
            </a:r>
            <a:endParaRPr/>
          </a:p>
          <a:p>
            <a:pPr indent="-361950" lvl="0" marL="457200" rtl="0" algn="ctr">
              <a:lnSpc>
                <a:spcPct val="90000"/>
              </a:lnSpc>
              <a:spcBef>
                <a:spcPts val="800"/>
              </a:spcBef>
              <a:spcAft>
                <a:spcPts val="0"/>
              </a:spcAft>
              <a:buClr>
                <a:schemeClr val="dk1"/>
              </a:buClr>
              <a:buSzPts val="1800"/>
              <a:buNone/>
            </a:pPr>
            <a:r>
              <a:t/>
            </a:r>
            <a:endParaRPr/>
          </a:p>
        </p:txBody>
      </p:sp>
      <p:pic>
        <p:nvPicPr>
          <p:cNvPr id="969" name="Google Shape;969;p91"/>
          <p:cNvPicPr preferRelativeResize="0"/>
          <p:nvPr/>
        </p:nvPicPr>
        <p:blipFill rotWithShape="1">
          <a:blip r:embed="rId3">
            <a:alphaModFix/>
          </a:blip>
          <a:srcRect b="0" l="0" r="0" t="0"/>
          <a:stretch/>
        </p:blipFill>
        <p:spPr>
          <a:xfrm>
            <a:off x="2125105" y="2230524"/>
            <a:ext cx="5124450" cy="181927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92"/>
          <p:cNvSpPr txBox="1"/>
          <p:nvPr>
            <p:ph idx="1" type="subTitle"/>
          </p:nvPr>
        </p:nvSpPr>
        <p:spPr>
          <a:xfrm>
            <a:off x="1068860" y="320794"/>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Sin embargo, con el método .filter() podríamos resolverlo de una forma mucho más sencilla:</a:t>
            </a:r>
            <a:endParaRPr/>
          </a:p>
          <a:p>
            <a:pPr indent="-361950" lvl="0" marL="457200" rtl="0" algn="ctr">
              <a:lnSpc>
                <a:spcPct val="90000"/>
              </a:lnSpc>
              <a:spcBef>
                <a:spcPts val="800"/>
              </a:spcBef>
              <a:spcAft>
                <a:spcPts val="0"/>
              </a:spcAft>
              <a:buClr>
                <a:schemeClr val="dk1"/>
              </a:buClr>
              <a:buSzPts val="1800"/>
              <a:buNone/>
            </a:pPr>
            <a:r>
              <a:rPr b="1" lang="es-ES"/>
              <a:t>Con </a:t>
            </a:r>
            <a:r>
              <a:rPr b="1" i="1" lang="es-ES"/>
              <a:t>Arrow Functions</a:t>
            </a:r>
            <a:r>
              <a:rPr b="1" lang="es-ES"/>
              <a:t>:</a:t>
            </a:r>
            <a:endParaRPr/>
          </a:p>
        </p:txBody>
      </p:sp>
      <p:pic>
        <p:nvPicPr>
          <p:cNvPr id="975" name="Google Shape;975;p92"/>
          <p:cNvPicPr preferRelativeResize="0"/>
          <p:nvPr/>
        </p:nvPicPr>
        <p:blipFill rotWithShape="1">
          <a:blip r:embed="rId3">
            <a:alphaModFix/>
          </a:blip>
          <a:srcRect b="0" l="0" r="0" t="0"/>
          <a:stretch/>
        </p:blipFill>
        <p:spPr>
          <a:xfrm>
            <a:off x="942975" y="1387304"/>
            <a:ext cx="7258050" cy="31432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93"/>
          <p:cNvSpPr txBox="1"/>
          <p:nvPr>
            <p:ph idx="1" type="subTitle"/>
          </p:nvPr>
        </p:nvSpPr>
        <p:spPr>
          <a:xfrm>
            <a:off x="1134762" y="526740"/>
            <a:ext cx="6858000" cy="1241700"/>
          </a:xfrm>
          <a:prstGeom prst="rect">
            <a:avLst/>
          </a:prstGeom>
          <a:noFill/>
          <a:ln>
            <a:noFill/>
          </a:ln>
        </p:spPr>
        <p:txBody>
          <a:bodyPr anchorCtr="0" anchor="t" bIns="34275" lIns="68575" spcFirstLastPara="1" rIns="68575" wrap="square" tIns="34275">
            <a:normAutofit fontScale="85000" lnSpcReduction="20000"/>
          </a:bodyPr>
          <a:lstStyle/>
          <a:p>
            <a:pPr indent="-361950" lvl="0" marL="457200" rtl="0" algn="ctr">
              <a:lnSpc>
                <a:spcPct val="90000"/>
              </a:lnSpc>
              <a:spcBef>
                <a:spcPts val="800"/>
              </a:spcBef>
              <a:spcAft>
                <a:spcPts val="0"/>
              </a:spcAft>
              <a:buClr>
                <a:schemeClr val="dk1"/>
              </a:buClr>
              <a:buSzPct val="117647"/>
              <a:buNone/>
            </a:pPr>
            <a:r>
              <a:rPr lang="es-ES"/>
              <a:t>⚠️ </a:t>
            </a:r>
            <a:r>
              <a:rPr b="1" lang="es-ES"/>
              <a:t>Importante</a:t>
            </a:r>
            <a:r>
              <a:rPr lang="es-ES"/>
              <a:t>: Con el método .filter() podemos filtrar Arreglos que contengan cualquier tipo de datos.</a:t>
            </a:r>
            <a:endParaRPr/>
          </a:p>
          <a:p>
            <a:pPr indent="-361950" lvl="0" marL="457200" rtl="0" algn="ctr">
              <a:lnSpc>
                <a:spcPct val="90000"/>
              </a:lnSpc>
              <a:spcBef>
                <a:spcPts val="800"/>
              </a:spcBef>
              <a:spcAft>
                <a:spcPts val="0"/>
              </a:spcAft>
              <a:buClr>
                <a:schemeClr val="dk1"/>
              </a:buClr>
              <a:buSzPct val="117647"/>
              <a:buNone/>
            </a:pPr>
            <a:r>
              <a:rPr lang="es-ES"/>
              <a:t>Si quisiéramos crear un filtro manipulando datos booleanos (</a:t>
            </a:r>
            <a:r>
              <a:rPr i="1" lang="es-ES"/>
              <a:t>true</a:t>
            </a:r>
            <a:r>
              <a:rPr lang="es-ES"/>
              <a:t> y </a:t>
            </a:r>
            <a:r>
              <a:rPr i="1" lang="es-ES"/>
              <a:t>false</a:t>
            </a:r>
            <a:r>
              <a:rPr lang="es-ES"/>
              <a:t>), podríamos hacerlo de la siguiente forma.</a:t>
            </a:r>
            <a:endParaRPr/>
          </a:p>
          <a:p>
            <a:pPr indent="-361950" lvl="0" marL="457200" rtl="0" algn="ctr">
              <a:lnSpc>
                <a:spcPct val="90000"/>
              </a:lnSpc>
              <a:spcBef>
                <a:spcPts val="800"/>
              </a:spcBef>
              <a:spcAft>
                <a:spcPts val="0"/>
              </a:spcAft>
              <a:buClr>
                <a:schemeClr val="dk1"/>
              </a:buClr>
              <a:buSzPct val="117647"/>
              <a:buNone/>
            </a:pPr>
            <a:r>
              <a:rPr lang="es-ES"/>
              <a:t>En este ejemplo, filtramos solo la comida vegetariana:</a:t>
            </a:r>
            <a:endParaRPr/>
          </a:p>
          <a:p>
            <a:pPr indent="-361950" lvl="0" marL="457200" rtl="0" algn="ctr">
              <a:lnSpc>
                <a:spcPct val="90000"/>
              </a:lnSpc>
              <a:spcBef>
                <a:spcPts val="800"/>
              </a:spcBef>
              <a:spcAft>
                <a:spcPts val="0"/>
              </a:spcAft>
              <a:buClr>
                <a:schemeClr val="dk1"/>
              </a:buClr>
              <a:buSzPct val="117647"/>
              <a:buNone/>
            </a:pPr>
            <a:r>
              <a:t/>
            </a:r>
            <a:endParaRPr/>
          </a:p>
        </p:txBody>
      </p:sp>
      <p:pic>
        <p:nvPicPr>
          <p:cNvPr id="981" name="Google Shape;981;p93"/>
          <p:cNvPicPr preferRelativeResize="0"/>
          <p:nvPr/>
        </p:nvPicPr>
        <p:blipFill rotWithShape="1">
          <a:blip r:embed="rId3">
            <a:alphaModFix/>
          </a:blip>
          <a:srcRect b="0" l="0" r="0" t="0"/>
          <a:stretch/>
        </p:blipFill>
        <p:spPr>
          <a:xfrm>
            <a:off x="1299903" y="1880029"/>
            <a:ext cx="6791325" cy="219075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94"/>
          <p:cNvSpPr txBox="1"/>
          <p:nvPr>
            <p:ph type="ctrTitle"/>
          </p:nvPr>
        </p:nvSpPr>
        <p:spPr>
          <a:xfrm>
            <a:off x="1118286" y="313037"/>
            <a:ext cx="6858000" cy="84486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Iterar Un Arreglo</a:t>
            </a:r>
            <a:endParaRPr/>
          </a:p>
        </p:txBody>
      </p:sp>
      <p:sp>
        <p:nvSpPr>
          <p:cNvPr id="987" name="Google Shape;987;p94"/>
          <p:cNvSpPr txBox="1"/>
          <p:nvPr>
            <p:ph idx="1" type="subTitle"/>
          </p:nvPr>
        </p:nvSpPr>
        <p:spPr>
          <a:xfrm>
            <a:off x="1192427" y="1482328"/>
            <a:ext cx="6858000" cy="2438882"/>
          </a:xfrm>
          <a:prstGeom prst="rect">
            <a:avLst/>
          </a:prstGeom>
          <a:noFill/>
          <a:ln>
            <a:noFill/>
          </a:ln>
        </p:spPr>
        <p:txBody>
          <a:bodyPr anchorCtr="0" anchor="t" bIns="34275" lIns="68575" spcFirstLastPara="1" rIns="68575" wrap="square" tIns="34275">
            <a:normAutofit fontScale="85000" lnSpcReduction="10000"/>
          </a:bodyPr>
          <a:lstStyle/>
          <a:p>
            <a:pPr indent="-361950" lvl="0" marL="457200" rtl="0" algn="ctr">
              <a:lnSpc>
                <a:spcPct val="90000"/>
              </a:lnSpc>
              <a:spcBef>
                <a:spcPts val="800"/>
              </a:spcBef>
              <a:spcAft>
                <a:spcPts val="0"/>
              </a:spcAft>
              <a:buClr>
                <a:schemeClr val="dk1"/>
              </a:buClr>
              <a:buSzPct val="117647"/>
              <a:buNone/>
            </a:pPr>
            <a:r>
              <a:rPr lang="es-ES"/>
              <a:t>Iterar un Arreglo en JavaScript es recorrerlo para acceder a sus elementos.</a:t>
            </a:r>
            <a:endParaRPr/>
          </a:p>
          <a:p>
            <a:pPr indent="-361950" lvl="0" marL="457200" rtl="0" algn="ctr">
              <a:lnSpc>
                <a:spcPct val="90000"/>
              </a:lnSpc>
              <a:spcBef>
                <a:spcPts val="800"/>
              </a:spcBef>
              <a:spcAft>
                <a:spcPts val="0"/>
              </a:spcAft>
              <a:buClr>
                <a:schemeClr val="dk1"/>
              </a:buClr>
              <a:buSzPct val="117647"/>
              <a:buNone/>
            </a:pPr>
            <a:r>
              <a:rPr lang="es-ES"/>
              <a:t>Pero, ¿por qué tendríamos que hacerlo?</a:t>
            </a:r>
            <a:endParaRPr/>
          </a:p>
          <a:p>
            <a:pPr indent="-361950" lvl="0" marL="457200" rtl="0" algn="ctr">
              <a:lnSpc>
                <a:spcPct val="90000"/>
              </a:lnSpc>
              <a:spcBef>
                <a:spcPts val="800"/>
              </a:spcBef>
              <a:spcAft>
                <a:spcPts val="0"/>
              </a:spcAft>
              <a:buClr>
                <a:schemeClr val="dk1"/>
              </a:buClr>
              <a:buSzPct val="117647"/>
              <a:buNone/>
            </a:pPr>
            <a:r>
              <a:rPr lang="es-ES"/>
              <a:t>Deberíamos </a:t>
            </a:r>
            <a:r>
              <a:rPr b="1" lang="es-ES"/>
              <a:t>iterar</a:t>
            </a:r>
            <a:r>
              <a:rPr lang="es-ES"/>
              <a:t> un Arreglo para acceder a sus elementos. Es decir, determinar mediante </a:t>
            </a:r>
            <a:r>
              <a:rPr b="1" lang="es-ES"/>
              <a:t>Índices</a:t>
            </a:r>
            <a:r>
              <a:rPr lang="es-ES"/>
              <a:t> las diferentes posiciones. Para hacerlo, usamos una </a:t>
            </a:r>
            <a:r>
              <a:rPr b="1" lang="es-ES"/>
              <a:t>Estructura de Control Repetitiva</a:t>
            </a:r>
            <a:r>
              <a:rPr lang="es-ES"/>
              <a:t> (un bucle o, en inglés, </a:t>
            </a:r>
            <a:r>
              <a:rPr i="1" lang="es-ES"/>
              <a:t>loop</a:t>
            </a:r>
            <a:r>
              <a:rPr lang="es-ES"/>
              <a:t>) para recorrer el Arreglo y acceder a cada valor.</a:t>
            </a:r>
            <a:endParaRPr/>
          </a:p>
          <a:p>
            <a:pPr indent="-361950" lvl="0" marL="457200" rtl="0" algn="ctr">
              <a:lnSpc>
                <a:spcPct val="90000"/>
              </a:lnSpc>
              <a:spcBef>
                <a:spcPts val="800"/>
              </a:spcBef>
              <a:spcAft>
                <a:spcPts val="0"/>
              </a:spcAft>
              <a:buClr>
                <a:schemeClr val="dk1"/>
              </a:buClr>
              <a:buSzPct val="117647"/>
              <a:buNone/>
            </a:pPr>
            <a:r>
              <a:t/>
            </a:r>
            <a:endParaRPr/>
          </a:p>
          <a:p>
            <a:pPr indent="-361950" lvl="0" marL="457200" rtl="0" algn="ctr">
              <a:lnSpc>
                <a:spcPct val="90000"/>
              </a:lnSpc>
              <a:spcBef>
                <a:spcPts val="800"/>
              </a:spcBef>
              <a:spcAft>
                <a:spcPts val="0"/>
              </a:spcAft>
              <a:buClr>
                <a:schemeClr val="dk1"/>
              </a:buClr>
              <a:buSzPct val="117647"/>
              <a:buNone/>
            </a:pPr>
            <a:r>
              <a:rPr lang="es-ES"/>
              <a:t>Esta es una de las tareas más comunes para manipular Arreglos. En las próximas secciones veremos dos formas de </a:t>
            </a:r>
            <a:r>
              <a:rPr i="1" lang="es-ES"/>
              <a:t>loopear</a:t>
            </a:r>
            <a:r>
              <a:rPr lang="es-ES"/>
              <a:t> sobre un Arreglo: </a:t>
            </a:r>
            <a:r>
              <a:rPr b="1" i="1" lang="es-ES"/>
              <a:t>For Loop</a:t>
            </a:r>
            <a:r>
              <a:rPr lang="es-ES"/>
              <a:t> y </a:t>
            </a:r>
            <a:r>
              <a:rPr b="1" i="1" lang="es-ES"/>
              <a:t>For Each</a:t>
            </a:r>
            <a:r>
              <a:rPr lang="es-ES"/>
              <a:t>.</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95"/>
          <p:cNvSpPr txBox="1"/>
          <p:nvPr>
            <p:ph type="ctrTitle"/>
          </p:nvPr>
        </p:nvSpPr>
        <p:spPr>
          <a:xfrm>
            <a:off x="1143000" y="271848"/>
            <a:ext cx="6858000" cy="877813"/>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i="1" lang="es-ES"/>
              <a:t>For Loop</a:t>
            </a:r>
            <a:endParaRPr/>
          </a:p>
        </p:txBody>
      </p:sp>
      <p:sp>
        <p:nvSpPr>
          <p:cNvPr id="993" name="Google Shape;993;p95"/>
          <p:cNvSpPr txBox="1"/>
          <p:nvPr>
            <p:ph idx="1" type="subTitle"/>
          </p:nvPr>
        </p:nvSpPr>
        <p:spPr>
          <a:xfrm>
            <a:off x="1134762" y="1202243"/>
            <a:ext cx="6858000" cy="240593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Como vimos en la sección anterior, los </a:t>
            </a:r>
            <a:r>
              <a:rPr i="1" lang="es-ES"/>
              <a:t>For Loops</a:t>
            </a:r>
            <a:r>
              <a:rPr lang="es-ES"/>
              <a:t> son una de las maneras para iterar un Arreglo</a:t>
            </a:r>
            <a:endParaRPr/>
          </a:p>
          <a:p>
            <a:pPr indent="-361950" lvl="0" marL="457200" rtl="0" algn="ctr">
              <a:lnSpc>
                <a:spcPct val="90000"/>
              </a:lnSpc>
              <a:spcBef>
                <a:spcPts val="800"/>
              </a:spcBef>
              <a:spcAft>
                <a:spcPts val="0"/>
              </a:spcAft>
              <a:buClr>
                <a:schemeClr val="dk1"/>
              </a:buClr>
              <a:buSzPts val="1800"/>
              <a:buNone/>
            </a:pPr>
            <a:r>
              <a:t/>
            </a:r>
            <a:endParaRPr/>
          </a:p>
          <a:p>
            <a:pPr indent="-361950" lvl="0" marL="457200" rtl="0" algn="ctr">
              <a:lnSpc>
                <a:spcPct val="90000"/>
              </a:lnSpc>
              <a:spcBef>
                <a:spcPts val="800"/>
              </a:spcBef>
              <a:spcAft>
                <a:spcPts val="0"/>
              </a:spcAft>
              <a:buClr>
                <a:schemeClr val="dk1"/>
              </a:buClr>
              <a:buSzPts val="1800"/>
              <a:buNone/>
            </a:pPr>
            <a:r>
              <a:rPr lang="es-ES"/>
              <a:t>Recapitulando, los </a:t>
            </a:r>
            <a:r>
              <a:rPr i="1" lang="es-ES"/>
              <a:t>For Loops</a:t>
            </a:r>
            <a:r>
              <a:rPr lang="es-ES"/>
              <a:t> son muy útiles para recorrer un Arreglo y mostrar todos sus elementos. Sin embargo, no es la única manera de hacerlo. Veamos algunos ejemplos usando el bucle que ya conocemos: el </a:t>
            </a:r>
            <a:r>
              <a:rPr i="1" lang="es-ES"/>
              <a:t>While Loop</a:t>
            </a:r>
            <a:r>
              <a:rPr lang="es-ES"/>
              <a:t>.</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96"/>
          <p:cNvSpPr txBox="1"/>
          <p:nvPr>
            <p:ph type="ctrTitle"/>
          </p:nvPr>
        </p:nvSpPr>
        <p:spPr>
          <a:xfrm>
            <a:off x="0" y="98853"/>
            <a:ext cx="8938054" cy="581251"/>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i="1" lang="es-ES"/>
              <a:t>For Loop</a:t>
            </a:r>
            <a:r>
              <a:rPr lang="es-ES"/>
              <a:t> Vs. </a:t>
            </a:r>
            <a:r>
              <a:rPr i="1" lang="es-ES"/>
              <a:t>While Loop</a:t>
            </a:r>
            <a:endParaRPr/>
          </a:p>
        </p:txBody>
      </p:sp>
      <p:sp>
        <p:nvSpPr>
          <p:cNvPr id="999" name="Google Shape;999;p96"/>
          <p:cNvSpPr txBox="1"/>
          <p:nvPr>
            <p:ph idx="1" type="subTitle"/>
          </p:nvPr>
        </p:nvSpPr>
        <p:spPr>
          <a:xfrm>
            <a:off x="102973" y="633832"/>
            <a:ext cx="8740346"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imaginemos que tenemos un Arreglo con colores y queremos mostrar cada uno en la consola. Veamos cómo podríamos escribir este código:</a:t>
            </a:r>
            <a:endParaRPr/>
          </a:p>
        </p:txBody>
      </p:sp>
      <p:pic>
        <p:nvPicPr>
          <p:cNvPr id="1000" name="Google Shape;1000;p96"/>
          <p:cNvPicPr preferRelativeResize="0"/>
          <p:nvPr/>
        </p:nvPicPr>
        <p:blipFill rotWithShape="1">
          <a:blip r:embed="rId3">
            <a:alphaModFix/>
          </a:blip>
          <a:srcRect b="0" l="0" r="0" t="0"/>
          <a:stretch/>
        </p:blipFill>
        <p:spPr>
          <a:xfrm>
            <a:off x="1262063" y="1510743"/>
            <a:ext cx="6619875" cy="1133475"/>
          </a:xfrm>
          <a:prstGeom prst="rect">
            <a:avLst/>
          </a:prstGeom>
          <a:noFill/>
          <a:ln>
            <a:noFill/>
          </a:ln>
        </p:spPr>
      </p:pic>
      <p:sp>
        <p:nvSpPr>
          <p:cNvPr id="1001" name="Google Shape;1001;p96"/>
          <p:cNvSpPr txBox="1"/>
          <p:nvPr/>
        </p:nvSpPr>
        <p:spPr>
          <a:xfrm>
            <a:off x="201827" y="2788027"/>
            <a:ext cx="8740346" cy="1833400"/>
          </a:xfrm>
          <a:prstGeom prst="rect">
            <a:avLst/>
          </a:prstGeom>
          <a:noFill/>
          <a:ln>
            <a:noFill/>
          </a:ln>
        </p:spPr>
        <p:txBody>
          <a:bodyPr anchorCtr="0" anchor="t" bIns="34275" lIns="68575" spcFirstLastPara="1" rIns="68575" wrap="square" tIns="34275">
            <a:normAutofit fontScale="77500" lnSpcReduction="20000"/>
          </a:bodyPr>
          <a:lstStyle/>
          <a:p>
            <a:pPr indent="-361950" lvl="0" marL="457200" marR="0" rtl="0" algn="ctr">
              <a:lnSpc>
                <a:spcPct val="90000"/>
              </a:lnSpc>
              <a:spcBef>
                <a:spcPts val="800"/>
              </a:spcBef>
              <a:spcAft>
                <a:spcPts val="0"/>
              </a:spcAft>
              <a:buClr>
                <a:schemeClr val="dk1"/>
              </a:buClr>
              <a:buSzPct val="129031"/>
              <a:buFont typeface="Arial"/>
              <a:buNone/>
            </a:pPr>
            <a:r>
              <a:rPr b="0" i="0" lang="es-ES" sz="1800" u="none" cap="none" strike="noStrike">
                <a:solidFill>
                  <a:schemeClr val="dk1"/>
                </a:solidFill>
                <a:latin typeface="Nunito"/>
                <a:ea typeface="Nunito"/>
                <a:cs typeface="Nunito"/>
                <a:sym typeface="Nunito"/>
              </a:rPr>
              <a:t>Como podemos ver, este código es muy repetitivo: estamos haciendo la misma acción sobre cada uno de los elementos.</a:t>
            </a:r>
            <a:endParaRPr b="0" i="0" sz="1400" u="none" cap="none" strike="noStrike">
              <a:solidFill>
                <a:srgbClr val="000000"/>
              </a:solidFill>
              <a:latin typeface="Arial"/>
              <a:ea typeface="Arial"/>
              <a:cs typeface="Arial"/>
              <a:sym typeface="Arial"/>
            </a:endParaRPr>
          </a:p>
          <a:p>
            <a:pPr indent="-361950" lvl="0" marL="457200" marR="0" rtl="0" algn="ctr">
              <a:lnSpc>
                <a:spcPct val="90000"/>
              </a:lnSpc>
              <a:spcBef>
                <a:spcPts val="800"/>
              </a:spcBef>
              <a:spcAft>
                <a:spcPts val="0"/>
              </a:spcAft>
              <a:buClr>
                <a:schemeClr val="dk1"/>
              </a:buClr>
              <a:buSzPct val="129031"/>
              <a:buFont typeface="Arial"/>
              <a:buNone/>
            </a:pPr>
            <a:r>
              <a:rPr b="0" i="0" lang="es-ES" sz="1800" u="none" cap="none" strike="noStrike">
                <a:solidFill>
                  <a:schemeClr val="dk1"/>
                </a:solidFill>
                <a:latin typeface="Nunito"/>
                <a:ea typeface="Nunito"/>
                <a:cs typeface="Nunito"/>
                <a:sym typeface="Nunito"/>
              </a:rPr>
              <a:t>Si quisiéramos optimizarlo, podríamos usar un </a:t>
            </a:r>
            <a:r>
              <a:rPr b="0" i="1" lang="es-ES" sz="1800" u="none" cap="none" strike="noStrike">
                <a:solidFill>
                  <a:schemeClr val="dk1"/>
                </a:solidFill>
                <a:latin typeface="Nunito"/>
                <a:ea typeface="Nunito"/>
                <a:cs typeface="Nunito"/>
                <a:sym typeface="Nunito"/>
              </a:rPr>
              <a:t>While Loop</a:t>
            </a:r>
            <a:r>
              <a:rPr b="0" i="0" lang="es-ES" sz="1800" u="none" cap="none" strike="noStrike">
                <a:solidFill>
                  <a:schemeClr val="dk1"/>
                </a:solidFill>
                <a:latin typeface="Nunito"/>
                <a:ea typeface="Nunito"/>
                <a:cs typeface="Nunito"/>
                <a:sym typeface="Nunito"/>
              </a:rPr>
              <a:t>. Para eso, deberíamos seguir estos pasos:</a:t>
            </a:r>
            <a:endParaRPr b="0" i="0" sz="1400" u="none" cap="none" strike="noStrike">
              <a:solidFill>
                <a:srgbClr val="000000"/>
              </a:solidFill>
              <a:latin typeface="Arial"/>
              <a:ea typeface="Arial"/>
              <a:cs typeface="Arial"/>
              <a:sym typeface="Arial"/>
            </a:endParaRPr>
          </a:p>
          <a:p>
            <a:pPr indent="-361950" lvl="0" marL="457200" marR="0" rtl="0" algn="ctr">
              <a:lnSpc>
                <a:spcPct val="90000"/>
              </a:lnSpc>
              <a:spcBef>
                <a:spcPts val="800"/>
              </a:spcBef>
              <a:spcAft>
                <a:spcPts val="0"/>
              </a:spcAft>
              <a:buClr>
                <a:schemeClr val="dk1"/>
              </a:buClr>
              <a:buSzPct val="129031"/>
              <a:buFont typeface="Arial"/>
              <a:buNone/>
            </a:pPr>
            <a:r>
              <a:rPr b="0" i="0" lang="es-ES" sz="1800" u="none" cap="none" strike="noStrike">
                <a:solidFill>
                  <a:schemeClr val="dk1"/>
                </a:solidFill>
                <a:latin typeface="Nunito"/>
                <a:ea typeface="Nunito"/>
                <a:cs typeface="Nunito"/>
                <a:sym typeface="Nunito"/>
              </a:rPr>
              <a:t>Inicializar una Variable que empiece en cero y que funcione como </a:t>
            </a:r>
            <a:r>
              <a:rPr b="1" i="0" lang="es-ES" sz="1800" u="none" cap="none" strike="noStrike">
                <a:solidFill>
                  <a:schemeClr val="dk1"/>
                </a:solidFill>
                <a:latin typeface="Nunito"/>
                <a:ea typeface="Nunito"/>
                <a:cs typeface="Nunito"/>
                <a:sym typeface="Nunito"/>
              </a:rPr>
              <a:t>Contador</a:t>
            </a:r>
            <a:r>
              <a:rPr b="0" i="0" lang="es-ES" sz="1800" u="none" cap="none" strike="noStrike">
                <a:solidFill>
                  <a:schemeClr val="dk1"/>
                </a:solidFill>
                <a:latin typeface="Nunito"/>
                <a:ea typeface="Nunito"/>
                <a:cs typeface="Nunito"/>
                <a:sym typeface="Nunito"/>
              </a:rPr>
              <a:t> del </a:t>
            </a:r>
            <a:r>
              <a:rPr b="0" i="1" lang="es-ES" sz="1800" u="none" cap="none" strike="noStrike">
                <a:solidFill>
                  <a:schemeClr val="dk1"/>
                </a:solidFill>
                <a:latin typeface="Nunito"/>
                <a:ea typeface="Nunito"/>
                <a:cs typeface="Nunito"/>
                <a:sym typeface="Nunito"/>
              </a:rPr>
              <a:t>Loop</a:t>
            </a:r>
            <a:r>
              <a:rPr b="0" i="0" lang="es-ES" sz="1800" u="none" cap="none" strike="noStrike">
                <a:solidFill>
                  <a:schemeClr val="dk1"/>
                </a:solidFill>
                <a:latin typeface="Nunito"/>
                <a:ea typeface="Nunito"/>
                <a:cs typeface="Nunito"/>
                <a:sym typeface="Nunito"/>
              </a:rPr>
              <a:t> hasta el último índice.</a:t>
            </a:r>
            <a:endParaRPr b="0" i="0" sz="1400" u="none" cap="none" strike="noStrike">
              <a:solidFill>
                <a:srgbClr val="000000"/>
              </a:solidFill>
              <a:latin typeface="Arial"/>
              <a:ea typeface="Arial"/>
              <a:cs typeface="Arial"/>
              <a:sym typeface="Arial"/>
            </a:endParaRPr>
          </a:p>
          <a:p>
            <a:pPr indent="-361950" lvl="0" marL="457200" marR="0" rtl="0" algn="ctr">
              <a:lnSpc>
                <a:spcPct val="90000"/>
              </a:lnSpc>
              <a:spcBef>
                <a:spcPts val="800"/>
              </a:spcBef>
              <a:spcAft>
                <a:spcPts val="0"/>
              </a:spcAft>
              <a:buClr>
                <a:schemeClr val="dk1"/>
              </a:buClr>
              <a:buSzPct val="129031"/>
              <a:buFont typeface="Arial"/>
              <a:buNone/>
            </a:pPr>
            <a:r>
              <a:rPr b="0" i="0" lang="es-ES" sz="1800" u="none" cap="none" strike="noStrike">
                <a:solidFill>
                  <a:schemeClr val="dk1"/>
                </a:solidFill>
                <a:latin typeface="Nunito"/>
                <a:ea typeface="Nunito"/>
                <a:cs typeface="Nunito"/>
                <a:sym typeface="Nunito"/>
              </a:rPr>
              <a:t>Establecer la </a:t>
            </a:r>
            <a:r>
              <a:rPr b="1" i="0" lang="es-ES" sz="1800" u="none" cap="none" strike="noStrike">
                <a:solidFill>
                  <a:schemeClr val="dk1"/>
                </a:solidFill>
                <a:latin typeface="Nunito"/>
                <a:ea typeface="Nunito"/>
                <a:cs typeface="Nunito"/>
                <a:sym typeface="Nunito"/>
              </a:rPr>
              <a:t>condición</a:t>
            </a:r>
            <a:r>
              <a:rPr b="0" i="0" lang="es-ES" sz="1800" u="none" cap="none" strike="noStrike">
                <a:solidFill>
                  <a:schemeClr val="dk1"/>
                </a:solidFill>
                <a:latin typeface="Nunito"/>
                <a:ea typeface="Nunito"/>
                <a:cs typeface="Nunito"/>
                <a:sym typeface="Nunito"/>
              </a:rPr>
              <a:t>.</a:t>
            </a:r>
            <a:endParaRPr b="0" i="0" sz="1400" u="none" cap="none" strike="noStrike">
              <a:solidFill>
                <a:srgbClr val="000000"/>
              </a:solidFill>
              <a:latin typeface="Arial"/>
              <a:ea typeface="Arial"/>
              <a:cs typeface="Arial"/>
              <a:sym typeface="Arial"/>
            </a:endParaRPr>
          </a:p>
          <a:p>
            <a:pPr indent="-361950" lvl="0" marL="457200" marR="0" rtl="0" algn="ctr">
              <a:lnSpc>
                <a:spcPct val="90000"/>
              </a:lnSpc>
              <a:spcBef>
                <a:spcPts val="800"/>
              </a:spcBef>
              <a:spcAft>
                <a:spcPts val="0"/>
              </a:spcAft>
              <a:buClr>
                <a:schemeClr val="dk1"/>
              </a:buClr>
              <a:buSzPct val="129031"/>
              <a:buFont typeface="Arial"/>
              <a:buNone/>
            </a:pPr>
            <a:r>
              <a:rPr b="0" i="0" lang="es-ES" sz="1800" u="none" cap="none" strike="noStrike">
                <a:solidFill>
                  <a:schemeClr val="dk1"/>
                </a:solidFill>
                <a:latin typeface="Nunito"/>
                <a:ea typeface="Nunito"/>
                <a:cs typeface="Nunito"/>
                <a:sym typeface="Nunito"/>
              </a:rPr>
              <a:t>Escribir el </a:t>
            </a:r>
            <a:r>
              <a:rPr b="1" i="0" lang="es-ES" sz="1800" u="none" cap="none" strike="noStrike">
                <a:solidFill>
                  <a:schemeClr val="dk1"/>
                </a:solidFill>
                <a:latin typeface="Nunito"/>
                <a:ea typeface="Nunito"/>
                <a:cs typeface="Nunito"/>
                <a:sym typeface="Nunito"/>
              </a:rPr>
              <a:t>bloque de código</a:t>
            </a:r>
            <a:r>
              <a:rPr b="0" i="0" lang="es-ES" sz="1800" u="none" cap="none" strike="noStrike">
                <a:solidFill>
                  <a:schemeClr val="dk1"/>
                </a:solidFill>
                <a:latin typeface="Nunito"/>
                <a:ea typeface="Nunito"/>
                <a:cs typeface="Nunito"/>
                <a:sym typeface="Nunito"/>
              </a:rPr>
              <a:t> que indique lo que haremos dentro del </a:t>
            </a:r>
            <a:r>
              <a:rPr b="0" i="1" lang="es-ES" sz="1800" u="none" cap="none" strike="noStrike">
                <a:solidFill>
                  <a:schemeClr val="dk1"/>
                </a:solidFill>
                <a:latin typeface="Nunito"/>
                <a:ea typeface="Nunito"/>
                <a:cs typeface="Nunito"/>
                <a:sym typeface="Nunito"/>
              </a:rPr>
              <a:t>While</a:t>
            </a:r>
            <a:r>
              <a:rPr b="0" i="0" lang="es-ES" sz="1800" u="none" cap="none" strike="noStrike">
                <a:solidFill>
                  <a:schemeClr val="dk1"/>
                </a:solidFill>
                <a:latin typeface="Nunito"/>
                <a:ea typeface="Nunito"/>
                <a:cs typeface="Nunito"/>
                <a:sym typeface="Nunito"/>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97"/>
          <p:cNvSpPr txBox="1"/>
          <p:nvPr>
            <p:ph type="ctrTitle"/>
          </p:nvPr>
        </p:nvSpPr>
        <p:spPr>
          <a:xfrm>
            <a:off x="1167714" y="387179"/>
            <a:ext cx="6858000" cy="614202"/>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i="1" lang="es-ES"/>
              <a:t>For Loop</a:t>
            </a:r>
            <a:r>
              <a:rPr lang="es-ES"/>
              <a:t> Vs. </a:t>
            </a:r>
            <a:r>
              <a:rPr i="1" lang="es-ES"/>
              <a:t>While Loop</a:t>
            </a:r>
            <a:endParaRPr/>
          </a:p>
        </p:txBody>
      </p:sp>
      <p:sp>
        <p:nvSpPr>
          <p:cNvPr id="1007" name="Google Shape;1007;p97"/>
          <p:cNvSpPr txBox="1"/>
          <p:nvPr>
            <p:ph idx="1" type="subTitle"/>
          </p:nvPr>
        </p:nvSpPr>
        <p:spPr>
          <a:xfrm>
            <a:off x="543697" y="1062199"/>
            <a:ext cx="7957752"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sz="1200"/>
              <a:t>Asegurar que el </a:t>
            </a:r>
            <a:r>
              <a:rPr i="1" lang="es-ES" sz="1200"/>
              <a:t>While</a:t>
            </a:r>
            <a:r>
              <a:rPr lang="es-ES" sz="1200"/>
              <a:t> tenga una </a:t>
            </a:r>
            <a:r>
              <a:rPr b="1" lang="es-ES" sz="1200"/>
              <a:t>condición de corte</a:t>
            </a:r>
            <a:r>
              <a:rPr lang="es-ES" sz="1200"/>
              <a:t>.</a:t>
            </a:r>
            <a:endParaRPr/>
          </a:p>
        </p:txBody>
      </p:sp>
      <p:pic>
        <p:nvPicPr>
          <p:cNvPr id="1008" name="Google Shape;1008;p97"/>
          <p:cNvPicPr preferRelativeResize="0"/>
          <p:nvPr/>
        </p:nvPicPr>
        <p:blipFill rotWithShape="1">
          <a:blip r:embed="rId3">
            <a:alphaModFix/>
          </a:blip>
          <a:srcRect b="0" l="0" r="0" t="0"/>
          <a:stretch/>
        </p:blipFill>
        <p:spPr>
          <a:xfrm>
            <a:off x="2481263" y="1477148"/>
            <a:ext cx="4181475" cy="838200"/>
          </a:xfrm>
          <a:prstGeom prst="rect">
            <a:avLst/>
          </a:prstGeom>
          <a:noFill/>
          <a:ln>
            <a:noFill/>
          </a:ln>
        </p:spPr>
      </p:pic>
      <p:pic>
        <p:nvPicPr>
          <p:cNvPr id="1009" name="Google Shape;1009;p97"/>
          <p:cNvPicPr preferRelativeResize="0"/>
          <p:nvPr/>
        </p:nvPicPr>
        <p:blipFill rotWithShape="1">
          <a:blip r:embed="rId4">
            <a:alphaModFix/>
          </a:blip>
          <a:srcRect b="0" l="0" r="0" t="0"/>
          <a:stretch/>
        </p:blipFill>
        <p:spPr>
          <a:xfrm>
            <a:off x="828675" y="2394894"/>
            <a:ext cx="7486650" cy="18573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98"/>
          <p:cNvSpPr txBox="1"/>
          <p:nvPr>
            <p:ph type="ctrTitle"/>
          </p:nvPr>
        </p:nvSpPr>
        <p:spPr>
          <a:xfrm>
            <a:off x="1101811" y="0"/>
            <a:ext cx="6858000" cy="77072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i="1" lang="es-ES"/>
              <a:t>For Loop</a:t>
            </a:r>
            <a:r>
              <a:rPr lang="es-ES"/>
              <a:t> Vs. </a:t>
            </a:r>
            <a:r>
              <a:rPr i="1" lang="es-ES"/>
              <a:t>While Loop</a:t>
            </a:r>
            <a:endParaRPr/>
          </a:p>
        </p:txBody>
      </p:sp>
      <p:sp>
        <p:nvSpPr>
          <p:cNvPr id="1015" name="Google Shape;1015;p98"/>
          <p:cNvSpPr txBox="1"/>
          <p:nvPr>
            <p:ph idx="1" type="subTitle"/>
          </p:nvPr>
        </p:nvSpPr>
        <p:spPr>
          <a:xfrm>
            <a:off x="593124" y="2199503"/>
            <a:ext cx="8147221" cy="2262709"/>
          </a:xfrm>
          <a:prstGeom prst="rect">
            <a:avLst/>
          </a:prstGeom>
          <a:noFill/>
          <a:ln>
            <a:noFill/>
          </a:ln>
        </p:spPr>
        <p:txBody>
          <a:bodyPr anchorCtr="0" anchor="t" bIns="34275" lIns="68575" spcFirstLastPara="1" rIns="68575" wrap="square" tIns="34275">
            <a:normAutofit fontScale="92500"/>
          </a:bodyPr>
          <a:lstStyle/>
          <a:p>
            <a:pPr indent="-361950" lvl="0" marL="457200" rtl="0" algn="ctr">
              <a:lnSpc>
                <a:spcPct val="90000"/>
              </a:lnSpc>
              <a:spcBef>
                <a:spcPts val="800"/>
              </a:spcBef>
              <a:spcAft>
                <a:spcPts val="0"/>
              </a:spcAft>
              <a:buClr>
                <a:schemeClr val="dk1"/>
              </a:buClr>
              <a:buSzPct val="138996"/>
              <a:buNone/>
            </a:pPr>
            <a:r>
              <a:rPr lang="es-ES" sz="1400"/>
              <a:t>Veamos cada elemento por separado:</a:t>
            </a:r>
            <a:endParaRPr/>
          </a:p>
          <a:p>
            <a:pPr indent="-361950" lvl="0" marL="457200" rtl="0" algn="ctr">
              <a:lnSpc>
                <a:spcPct val="90000"/>
              </a:lnSpc>
              <a:spcBef>
                <a:spcPts val="800"/>
              </a:spcBef>
              <a:spcAft>
                <a:spcPts val="0"/>
              </a:spcAft>
              <a:buClr>
                <a:schemeClr val="dk1"/>
              </a:buClr>
              <a:buSzPct val="138996"/>
              <a:buNone/>
            </a:pPr>
            <a:r>
              <a:rPr b="1" lang="es-ES" sz="1400"/>
              <a:t>Inicialización:</a:t>
            </a:r>
            <a:r>
              <a:rPr lang="es-ES" sz="1400"/>
              <a:t> Es la Variable que permite iterar el Arreglo. Esta expresión se ejecuta una sola vez. Solemos llamar a esta variable </a:t>
            </a:r>
            <a:r>
              <a:rPr b="1" lang="es-ES" sz="1400"/>
              <a:t>Contador</a:t>
            </a:r>
            <a:r>
              <a:rPr lang="es-ES" sz="1400"/>
              <a:t>.</a:t>
            </a:r>
            <a:endParaRPr/>
          </a:p>
          <a:p>
            <a:pPr indent="-361950" lvl="0" marL="457200" rtl="0" algn="ctr">
              <a:lnSpc>
                <a:spcPct val="90000"/>
              </a:lnSpc>
              <a:spcBef>
                <a:spcPts val="800"/>
              </a:spcBef>
              <a:spcAft>
                <a:spcPts val="0"/>
              </a:spcAft>
              <a:buClr>
                <a:schemeClr val="dk1"/>
              </a:buClr>
              <a:buSzPct val="138996"/>
              <a:buNone/>
            </a:pPr>
            <a:r>
              <a:rPr lang="es-ES" sz="1400"/>
              <a:t>⚠️ </a:t>
            </a:r>
            <a:r>
              <a:rPr b="1" lang="es-ES" sz="1400"/>
              <a:t>Importante:</a:t>
            </a:r>
            <a:r>
              <a:rPr lang="es-ES" sz="1400"/>
              <a:t> Podemos inicializar todas las Variables que queramos, separándolas con una coma (,).</a:t>
            </a:r>
            <a:endParaRPr/>
          </a:p>
          <a:p>
            <a:pPr indent="-361950" lvl="0" marL="457200" rtl="0" algn="l">
              <a:lnSpc>
                <a:spcPct val="90000"/>
              </a:lnSpc>
              <a:spcBef>
                <a:spcPts val="800"/>
              </a:spcBef>
              <a:spcAft>
                <a:spcPts val="0"/>
              </a:spcAft>
              <a:buSzPct val="138996"/>
              <a:buFont typeface="Arial"/>
              <a:buChar char="•"/>
            </a:pPr>
            <a:r>
              <a:rPr b="1" lang="es-ES" sz="1400"/>
              <a:t>Condición:</a:t>
            </a:r>
            <a:r>
              <a:rPr lang="es-ES" sz="1400"/>
              <a:t> Es una expresión que se evalúa en cada iteración.</a:t>
            </a:r>
            <a:endParaRPr/>
          </a:p>
          <a:p>
            <a:pPr indent="-361950" lvl="0" marL="457200" rtl="0" algn="l">
              <a:lnSpc>
                <a:spcPct val="90000"/>
              </a:lnSpc>
              <a:spcBef>
                <a:spcPts val="800"/>
              </a:spcBef>
              <a:spcAft>
                <a:spcPts val="0"/>
              </a:spcAft>
              <a:buSzPct val="138996"/>
              <a:buFont typeface="Arial"/>
              <a:buChar char="•"/>
            </a:pPr>
            <a:r>
              <a:rPr b="1" lang="es-ES" sz="1400"/>
              <a:t>Incremento/Decremento</a:t>
            </a:r>
            <a:r>
              <a:rPr lang="es-ES" sz="1400"/>
              <a:t>: Es una expresión que actualiza el valor de la Variable </a:t>
            </a:r>
            <a:r>
              <a:rPr b="1" lang="es-ES" sz="1400"/>
              <a:t>Contador</a:t>
            </a:r>
            <a:r>
              <a:rPr lang="es-ES" sz="1400"/>
              <a:t> después de cada iteración y asegura la condición de corte. Podemos especificar de qué manera queremos que se incremente o decremente el valor (si de uno en uno, de dos en dos, etc.)</a:t>
            </a:r>
            <a:endParaRPr/>
          </a:p>
          <a:p>
            <a:pPr indent="-361950" lvl="0" marL="457200" rtl="0" algn="ctr">
              <a:lnSpc>
                <a:spcPct val="90000"/>
              </a:lnSpc>
              <a:spcBef>
                <a:spcPts val="800"/>
              </a:spcBef>
              <a:spcAft>
                <a:spcPts val="0"/>
              </a:spcAft>
              <a:buClr>
                <a:schemeClr val="dk1"/>
              </a:buClr>
              <a:buSzPct val="108107"/>
              <a:buNone/>
            </a:pPr>
            <a:r>
              <a:t/>
            </a:r>
            <a:endParaRPr/>
          </a:p>
        </p:txBody>
      </p:sp>
      <p:pic>
        <p:nvPicPr>
          <p:cNvPr id="1016" name="Google Shape;1016;p98"/>
          <p:cNvPicPr preferRelativeResize="0"/>
          <p:nvPr/>
        </p:nvPicPr>
        <p:blipFill rotWithShape="1">
          <a:blip r:embed="rId3">
            <a:alphaModFix/>
          </a:blip>
          <a:srcRect b="0" l="0" r="0" t="0"/>
          <a:stretch/>
        </p:blipFill>
        <p:spPr>
          <a:xfrm>
            <a:off x="812328" y="867420"/>
            <a:ext cx="7667625" cy="1266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2"/>
          <p:cNvSpPr txBox="1"/>
          <p:nvPr>
            <p:ph type="ctrTitle"/>
          </p:nvPr>
        </p:nvSpPr>
        <p:spPr>
          <a:xfrm>
            <a:off x="395415" y="247135"/>
            <a:ext cx="8106033" cy="984904"/>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Ejemplo práctico FOR (2): Turnos</a:t>
            </a:r>
            <a:endParaRPr/>
          </a:p>
        </p:txBody>
      </p:sp>
      <p:sp>
        <p:nvSpPr>
          <p:cNvPr id="201" name="Google Shape;201;p12"/>
          <p:cNvSpPr txBox="1"/>
          <p:nvPr>
            <p:ph idx="1" type="subTitle"/>
          </p:nvPr>
        </p:nvSpPr>
        <p:spPr>
          <a:xfrm>
            <a:off x="1110048" y="1424665"/>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Algoritmo para dar turno del 1 al 20 a los nombres ingresados. </a:t>
            </a:r>
            <a:endParaRPr/>
          </a:p>
          <a:p>
            <a:pPr indent="-361950" lvl="0" marL="457200" rtl="0" algn="ctr">
              <a:lnSpc>
                <a:spcPct val="90000"/>
              </a:lnSpc>
              <a:spcBef>
                <a:spcPts val="800"/>
              </a:spcBef>
              <a:spcAft>
                <a:spcPts val="0"/>
              </a:spcAft>
              <a:buClr>
                <a:schemeClr val="dk1"/>
              </a:buClr>
              <a:buSzPts val="1800"/>
              <a:buNone/>
            </a:pPr>
            <a:br>
              <a:rPr lang="es-ES"/>
            </a:br>
            <a:endParaRPr/>
          </a:p>
        </p:txBody>
      </p:sp>
      <p:pic>
        <p:nvPicPr>
          <p:cNvPr id="202" name="Google Shape;202;p12"/>
          <p:cNvPicPr preferRelativeResize="0"/>
          <p:nvPr/>
        </p:nvPicPr>
        <p:blipFill rotWithShape="1">
          <a:blip r:embed="rId3">
            <a:alphaModFix/>
          </a:blip>
          <a:srcRect b="0" l="0" r="0" t="0"/>
          <a:stretch/>
        </p:blipFill>
        <p:spPr>
          <a:xfrm>
            <a:off x="295275" y="2014151"/>
            <a:ext cx="8553450" cy="24003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99"/>
          <p:cNvSpPr txBox="1"/>
          <p:nvPr>
            <p:ph idx="1" type="subTitle"/>
          </p:nvPr>
        </p:nvSpPr>
        <p:spPr>
          <a:xfrm>
            <a:off x="486032" y="864492"/>
            <a:ext cx="8303741"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sz="1200"/>
              <a:t>Si bien el For Loop no es muy distinto al </a:t>
            </a:r>
            <a:r>
              <a:rPr i="1" lang="es-ES" sz="1200"/>
              <a:t>While Loop</a:t>
            </a:r>
            <a:r>
              <a:rPr lang="es-ES" sz="1200"/>
              <a:t>, su sintaxis es más simple para manipular arreglos. Veamos cómo quedaría el ejemplo anterior optimizado con un </a:t>
            </a:r>
            <a:r>
              <a:rPr i="1" lang="es-ES" sz="1200"/>
              <a:t>For Loop</a:t>
            </a:r>
            <a:r>
              <a:rPr lang="es-ES" sz="1200"/>
              <a:t>:</a:t>
            </a:r>
            <a:endParaRPr sz="1200"/>
          </a:p>
        </p:txBody>
      </p:sp>
      <p:sp>
        <p:nvSpPr>
          <p:cNvPr id="1022" name="Google Shape;1022;p99"/>
          <p:cNvSpPr txBox="1"/>
          <p:nvPr/>
        </p:nvSpPr>
        <p:spPr>
          <a:xfrm>
            <a:off x="473675" y="2853930"/>
            <a:ext cx="8196650" cy="1405032"/>
          </a:xfrm>
          <a:prstGeom prst="rect">
            <a:avLst/>
          </a:prstGeom>
          <a:noFill/>
          <a:ln>
            <a:noFill/>
          </a:ln>
        </p:spPr>
        <p:txBody>
          <a:bodyPr anchorCtr="0" anchor="t" bIns="34275" lIns="68575" spcFirstLastPara="1" rIns="68575" wrap="square" tIns="34275">
            <a:normAutofit lnSpcReduction="10000"/>
          </a:bodyPr>
          <a:lstStyle/>
          <a:p>
            <a:pPr indent="-361950" lvl="0" marL="457200" marR="0" rtl="0" algn="ctr">
              <a:lnSpc>
                <a:spcPct val="90000"/>
              </a:lnSpc>
              <a:spcBef>
                <a:spcPts val="800"/>
              </a:spcBef>
              <a:spcAft>
                <a:spcPts val="0"/>
              </a:spcAft>
              <a:buClr>
                <a:schemeClr val="dk1"/>
              </a:buClr>
              <a:buSzPts val="1800"/>
              <a:buFont typeface="Arial"/>
              <a:buNone/>
            </a:pPr>
            <a:r>
              <a:rPr b="0" i="0" lang="es-ES" sz="1400" u="none" cap="none" strike="noStrike">
                <a:solidFill>
                  <a:schemeClr val="dk1"/>
                </a:solidFill>
                <a:latin typeface="Nunito"/>
                <a:ea typeface="Nunito"/>
                <a:cs typeface="Nunito"/>
                <a:sym typeface="Nunito"/>
              </a:rPr>
              <a:t>Como podemos ver, usamos menos líneas de código y es más ordenado.</a:t>
            </a:r>
            <a:endParaRPr b="0" i="0" sz="1400" u="none" cap="none" strike="noStrike">
              <a:solidFill>
                <a:srgbClr val="000000"/>
              </a:solidFill>
              <a:latin typeface="Arial"/>
              <a:ea typeface="Arial"/>
              <a:cs typeface="Arial"/>
              <a:sym typeface="Arial"/>
            </a:endParaRPr>
          </a:p>
          <a:p>
            <a:pPr indent="-361950" lvl="0" marL="457200" marR="0" rtl="0" algn="ctr">
              <a:lnSpc>
                <a:spcPct val="90000"/>
              </a:lnSpc>
              <a:spcBef>
                <a:spcPts val="800"/>
              </a:spcBef>
              <a:spcAft>
                <a:spcPts val="0"/>
              </a:spcAft>
              <a:buClr>
                <a:schemeClr val="dk1"/>
              </a:buClr>
              <a:buSzPts val="1800"/>
              <a:buFont typeface="Arial"/>
              <a:buNone/>
            </a:pPr>
            <a:r>
              <a:rPr b="0" i="0" lang="es-ES" sz="1400" u="none" cap="none" strike="noStrike">
                <a:solidFill>
                  <a:schemeClr val="dk1"/>
                </a:solidFill>
                <a:latin typeface="Nunito"/>
                <a:ea typeface="Nunito"/>
                <a:cs typeface="Nunito"/>
                <a:sym typeface="Nunito"/>
              </a:rPr>
              <a:t>Creamos una Variable </a:t>
            </a:r>
            <a:r>
              <a:rPr b="0" i="1" lang="es-ES" sz="1400" u="none" cap="none" strike="noStrike">
                <a:solidFill>
                  <a:schemeClr val="dk1"/>
                </a:solidFill>
                <a:latin typeface="Nunito"/>
                <a:ea typeface="Nunito"/>
                <a:cs typeface="Nunito"/>
                <a:sym typeface="Nunito"/>
              </a:rPr>
              <a:t>i</a:t>
            </a:r>
            <a:r>
              <a:rPr b="0" i="0" lang="es-ES" sz="1400" u="none" cap="none" strike="noStrike">
                <a:solidFill>
                  <a:schemeClr val="dk1"/>
                </a:solidFill>
                <a:latin typeface="Nunito"/>
                <a:ea typeface="Nunito"/>
                <a:cs typeface="Nunito"/>
                <a:sym typeface="Nunito"/>
              </a:rPr>
              <a:t> dentro del </a:t>
            </a:r>
            <a:r>
              <a:rPr b="0" i="1" lang="es-ES" sz="1400" u="none" cap="none" strike="noStrike">
                <a:solidFill>
                  <a:schemeClr val="dk1"/>
                </a:solidFill>
                <a:latin typeface="Nunito"/>
                <a:ea typeface="Nunito"/>
                <a:cs typeface="Nunito"/>
                <a:sym typeface="Nunito"/>
              </a:rPr>
              <a:t>For</a:t>
            </a:r>
            <a:r>
              <a:rPr b="0" i="0" lang="es-ES" sz="1400" u="none" cap="none" strike="noStrike">
                <a:solidFill>
                  <a:schemeClr val="dk1"/>
                </a:solidFill>
                <a:latin typeface="Nunito"/>
                <a:ea typeface="Nunito"/>
                <a:cs typeface="Nunito"/>
                <a:sym typeface="Nunito"/>
              </a:rPr>
              <a:t> que solo existe momentáneamente mientras corre ese </a:t>
            </a:r>
            <a:r>
              <a:rPr b="0" i="1" lang="es-ES" sz="1400" u="none" cap="none" strike="noStrike">
                <a:solidFill>
                  <a:schemeClr val="dk1"/>
                </a:solidFill>
                <a:latin typeface="Nunito"/>
                <a:ea typeface="Nunito"/>
                <a:cs typeface="Nunito"/>
                <a:sym typeface="Nunito"/>
              </a:rPr>
              <a:t>Loop</a:t>
            </a:r>
            <a:r>
              <a:rPr b="0" i="0" lang="es-ES" sz="1400" u="none" cap="none" strike="noStrike">
                <a:solidFill>
                  <a:schemeClr val="dk1"/>
                </a:solidFill>
                <a:latin typeface="Nunito"/>
                <a:ea typeface="Nunito"/>
                <a:cs typeface="Nunito"/>
                <a:sym typeface="Nunito"/>
              </a:rPr>
              <a:t> (a diferencia del </a:t>
            </a:r>
            <a:r>
              <a:rPr b="0" i="1" lang="es-ES" sz="1400" u="none" cap="none" strike="noStrike">
                <a:solidFill>
                  <a:schemeClr val="dk1"/>
                </a:solidFill>
                <a:latin typeface="Nunito"/>
                <a:ea typeface="Nunito"/>
                <a:cs typeface="Nunito"/>
                <a:sym typeface="Nunito"/>
              </a:rPr>
              <a:t>While</a:t>
            </a:r>
            <a:r>
              <a:rPr b="0" i="0" lang="es-ES" sz="1400" u="none" cap="none" strike="noStrike">
                <a:solidFill>
                  <a:schemeClr val="dk1"/>
                </a:solidFill>
                <a:latin typeface="Nunito"/>
                <a:ea typeface="Nunito"/>
                <a:cs typeface="Nunito"/>
                <a:sym typeface="Nunito"/>
              </a:rPr>
              <a:t> cuya variable es global).</a:t>
            </a:r>
            <a:endParaRPr b="0" i="0" sz="1400" u="none" cap="none" strike="noStrike">
              <a:solidFill>
                <a:srgbClr val="000000"/>
              </a:solidFill>
              <a:latin typeface="Arial"/>
              <a:ea typeface="Arial"/>
              <a:cs typeface="Arial"/>
              <a:sym typeface="Arial"/>
            </a:endParaRPr>
          </a:p>
          <a:p>
            <a:pPr indent="-361950" lvl="0" marL="457200" marR="0" rtl="0" algn="ctr">
              <a:lnSpc>
                <a:spcPct val="90000"/>
              </a:lnSpc>
              <a:spcBef>
                <a:spcPts val="800"/>
              </a:spcBef>
              <a:spcAft>
                <a:spcPts val="0"/>
              </a:spcAft>
              <a:buClr>
                <a:schemeClr val="dk1"/>
              </a:buClr>
              <a:buSzPts val="1800"/>
              <a:buFont typeface="Arial"/>
              <a:buNone/>
            </a:pPr>
            <a:br>
              <a:rPr b="0" i="0" lang="es-ES" sz="1800" u="none" cap="none" strike="noStrike">
                <a:solidFill>
                  <a:schemeClr val="dk1"/>
                </a:solidFill>
                <a:latin typeface="Nunito"/>
                <a:ea typeface="Nunito"/>
                <a:cs typeface="Nunito"/>
                <a:sym typeface="Nunito"/>
              </a:rPr>
            </a:br>
            <a:endParaRPr b="0" i="0" sz="1800" u="none" cap="none" strike="noStrike">
              <a:solidFill>
                <a:schemeClr val="dk1"/>
              </a:solidFill>
              <a:latin typeface="Nunito"/>
              <a:ea typeface="Nunito"/>
              <a:cs typeface="Nunito"/>
              <a:sym typeface="Nunito"/>
            </a:endParaRPr>
          </a:p>
        </p:txBody>
      </p:sp>
      <p:sp>
        <p:nvSpPr>
          <p:cNvPr id="1023" name="Google Shape;1023;p99"/>
          <p:cNvSpPr txBox="1"/>
          <p:nvPr>
            <p:ph type="ctrTitle"/>
          </p:nvPr>
        </p:nvSpPr>
        <p:spPr>
          <a:xfrm>
            <a:off x="1101811" y="0"/>
            <a:ext cx="6858000" cy="77072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i="1" lang="es-ES"/>
              <a:t>For Loop</a:t>
            </a:r>
            <a:r>
              <a:rPr lang="es-ES"/>
              <a:t> Vs. </a:t>
            </a:r>
            <a:r>
              <a:rPr i="1" lang="es-ES"/>
              <a:t>While Loop</a:t>
            </a:r>
            <a:endParaRPr/>
          </a:p>
        </p:txBody>
      </p:sp>
      <p:pic>
        <p:nvPicPr>
          <p:cNvPr id="1024" name="Google Shape;1024;p99"/>
          <p:cNvPicPr preferRelativeResize="0"/>
          <p:nvPr/>
        </p:nvPicPr>
        <p:blipFill rotWithShape="1">
          <a:blip r:embed="rId3">
            <a:alphaModFix/>
          </a:blip>
          <a:srcRect b="0" l="0" r="0" t="0"/>
          <a:stretch/>
        </p:blipFill>
        <p:spPr>
          <a:xfrm>
            <a:off x="2376488" y="1447800"/>
            <a:ext cx="4391025" cy="11239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00"/>
          <p:cNvSpPr txBox="1"/>
          <p:nvPr>
            <p:ph type="ctrTitle"/>
          </p:nvPr>
        </p:nvSpPr>
        <p:spPr>
          <a:xfrm>
            <a:off x="1011195" y="-155007"/>
            <a:ext cx="6858000" cy="101998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i="1" lang="es-ES"/>
              <a:t>For Loop</a:t>
            </a:r>
            <a:r>
              <a:rPr lang="es-ES"/>
              <a:t> Vs. </a:t>
            </a:r>
            <a:r>
              <a:rPr i="1" lang="es-ES"/>
              <a:t>While Loop</a:t>
            </a:r>
            <a:endParaRPr/>
          </a:p>
        </p:txBody>
      </p:sp>
      <p:sp>
        <p:nvSpPr>
          <p:cNvPr id="1030" name="Google Shape;1030;p100"/>
          <p:cNvSpPr txBox="1"/>
          <p:nvPr>
            <p:ph idx="1" type="subTitle"/>
          </p:nvPr>
        </p:nvSpPr>
        <p:spPr>
          <a:xfrm>
            <a:off x="373148" y="938632"/>
            <a:ext cx="8688473" cy="1573908"/>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sz="1200"/>
              <a:t>¿Cuándo Te Conviene Usar Un </a:t>
            </a:r>
            <a:r>
              <a:rPr i="1" lang="es-ES" sz="1200"/>
              <a:t>For</a:t>
            </a:r>
            <a:r>
              <a:rPr lang="es-ES" sz="1200"/>
              <a:t> Y Cuándo Un </a:t>
            </a:r>
            <a:r>
              <a:rPr i="1" lang="es-ES" sz="1200"/>
              <a:t>While</a:t>
            </a:r>
            <a:r>
              <a:rPr lang="es-ES" sz="1200"/>
              <a:t>?</a:t>
            </a:r>
            <a:endParaRPr/>
          </a:p>
          <a:p>
            <a:pPr indent="-361950" lvl="0" marL="457200" rtl="0" algn="ctr">
              <a:lnSpc>
                <a:spcPct val="90000"/>
              </a:lnSpc>
              <a:spcBef>
                <a:spcPts val="800"/>
              </a:spcBef>
              <a:spcAft>
                <a:spcPts val="0"/>
              </a:spcAft>
              <a:buClr>
                <a:schemeClr val="dk1"/>
              </a:buClr>
              <a:buSzPts val="1800"/>
              <a:buNone/>
            </a:pPr>
            <a:r>
              <a:rPr lang="es-ES" sz="1200"/>
              <a:t>Si bien podrías usar de forma indistinta un </a:t>
            </a:r>
            <a:r>
              <a:rPr i="1" lang="es-ES" sz="1200"/>
              <a:t>While Loop</a:t>
            </a:r>
            <a:r>
              <a:rPr lang="es-ES" sz="1200"/>
              <a:t> o un </a:t>
            </a:r>
            <a:r>
              <a:rPr i="1" lang="es-ES" sz="1200"/>
              <a:t>For Loop</a:t>
            </a:r>
            <a:r>
              <a:rPr lang="es-ES" sz="1200"/>
              <a:t>, las buenas prácticas sugieren que uses el </a:t>
            </a:r>
            <a:r>
              <a:rPr i="1" lang="es-ES" sz="1200"/>
              <a:t>While Loop</a:t>
            </a:r>
            <a:r>
              <a:rPr lang="es-ES" sz="1200"/>
              <a:t> cuando no sepas cuántas iteraciones sucederán hasta que la condición sea </a:t>
            </a:r>
            <a:r>
              <a:rPr i="1" lang="es-ES" sz="1200"/>
              <a:t>false</a:t>
            </a:r>
            <a:r>
              <a:rPr lang="es-ES" sz="1200"/>
              <a:t>. En cambio, se utiliza el </a:t>
            </a:r>
            <a:r>
              <a:rPr i="1" lang="es-ES" sz="1200"/>
              <a:t>For Loop</a:t>
            </a:r>
            <a:r>
              <a:rPr lang="es-ES" sz="1200"/>
              <a:t>, sobre todo, con Arreglos en los que se sabe de antemano cuántos elementos contiene. De esta manera, la propiedad .length asegurará la </a:t>
            </a:r>
            <a:r>
              <a:rPr b="1" lang="es-ES" sz="1200"/>
              <a:t>condición de corte</a:t>
            </a:r>
            <a:r>
              <a:rPr lang="es-ES" sz="1200"/>
              <a:t>.</a:t>
            </a:r>
            <a:endParaRPr/>
          </a:p>
          <a:p>
            <a:pPr indent="-361950" lvl="0" marL="457200" rtl="0" algn="ctr">
              <a:lnSpc>
                <a:spcPct val="90000"/>
              </a:lnSpc>
              <a:spcBef>
                <a:spcPts val="800"/>
              </a:spcBef>
              <a:spcAft>
                <a:spcPts val="0"/>
              </a:spcAft>
              <a:buClr>
                <a:schemeClr val="dk1"/>
              </a:buClr>
              <a:buSzPts val="1800"/>
              <a:buNone/>
            </a:pPr>
            <a:r>
              <a:rPr lang="es-ES" sz="1200"/>
              <a:t>Veamos este ejemplo para entender mejor cuándo usar un </a:t>
            </a:r>
            <a:r>
              <a:rPr i="1" lang="es-ES" sz="1200"/>
              <a:t>While Loop</a:t>
            </a:r>
            <a:r>
              <a:rPr lang="es-ES" sz="1200"/>
              <a:t>:</a:t>
            </a:r>
            <a:endParaRPr/>
          </a:p>
        </p:txBody>
      </p:sp>
      <p:sp>
        <p:nvSpPr>
          <p:cNvPr id="1031" name="Google Shape;1031;p100"/>
          <p:cNvSpPr txBox="1"/>
          <p:nvPr/>
        </p:nvSpPr>
        <p:spPr>
          <a:xfrm>
            <a:off x="494270" y="4121310"/>
            <a:ext cx="8246076" cy="620850"/>
          </a:xfrm>
          <a:prstGeom prst="rect">
            <a:avLst/>
          </a:prstGeom>
          <a:noFill/>
          <a:ln>
            <a:noFill/>
          </a:ln>
        </p:spPr>
        <p:txBody>
          <a:bodyPr anchorCtr="0" anchor="t" bIns="34275" lIns="68575" spcFirstLastPara="1" rIns="68575" wrap="square" tIns="34275">
            <a:normAutofit/>
          </a:bodyPr>
          <a:lstStyle/>
          <a:p>
            <a:pPr indent="-361950" lvl="0" marL="457200" marR="0" rtl="0" algn="ctr">
              <a:lnSpc>
                <a:spcPct val="90000"/>
              </a:lnSpc>
              <a:spcBef>
                <a:spcPts val="800"/>
              </a:spcBef>
              <a:spcAft>
                <a:spcPts val="0"/>
              </a:spcAft>
              <a:buClr>
                <a:schemeClr val="dk1"/>
              </a:buClr>
              <a:buSzPts val="1800"/>
              <a:buFont typeface="Arial"/>
              <a:buNone/>
            </a:pPr>
            <a:r>
              <a:rPr b="0" i="0" lang="es-ES" sz="1200" u="none" cap="none" strike="noStrike">
                <a:solidFill>
                  <a:schemeClr val="dk1"/>
                </a:solidFill>
                <a:latin typeface="Nunito"/>
                <a:ea typeface="Nunito"/>
                <a:cs typeface="Nunito"/>
                <a:sym typeface="Nunito"/>
              </a:rPr>
              <a:t>En este caso, como no sabemos cuántos intentos (o iteraciones) va a llevar que el usuario cumpla con lo pedido, es mejor usar un </a:t>
            </a:r>
            <a:r>
              <a:rPr b="0" i="1" lang="es-ES" sz="1200" u="none" cap="none" strike="noStrike">
                <a:solidFill>
                  <a:schemeClr val="dk1"/>
                </a:solidFill>
                <a:latin typeface="Nunito"/>
                <a:ea typeface="Nunito"/>
                <a:cs typeface="Nunito"/>
                <a:sym typeface="Nunito"/>
              </a:rPr>
              <a:t>While Loop</a:t>
            </a:r>
            <a:r>
              <a:rPr b="0" i="0" lang="es-ES" sz="1200" u="none" cap="none" strike="noStrike">
                <a:solidFill>
                  <a:schemeClr val="dk1"/>
                </a:solidFill>
                <a:latin typeface="Nunito"/>
                <a:ea typeface="Nunito"/>
                <a:cs typeface="Nunito"/>
                <a:sym typeface="Nunito"/>
              </a:rPr>
              <a:t>.Global y apellido es Local dentro de la Función que estamos ejecutando.</a:t>
            </a:r>
            <a:endParaRPr b="0" i="0" sz="1200" u="none" cap="none" strike="noStrike">
              <a:solidFill>
                <a:schemeClr val="dk1"/>
              </a:solidFill>
              <a:latin typeface="Nunito"/>
              <a:ea typeface="Nunito"/>
              <a:cs typeface="Nunito"/>
              <a:sym typeface="Nunito"/>
            </a:endParaRPr>
          </a:p>
        </p:txBody>
      </p:sp>
      <p:pic>
        <p:nvPicPr>
          <p:cNvPr id="1032" name="Google Shape;1032;p100"/>
          <p:cNvPicPr preferRelativeResize="0"/>
          <p:nvPr/>
        </p:nvPicPr>
        <p:blipFill rotWithShape="1">
          <a:blip r:embed="rId3">
            <a:alphaModFix/>
          </a:blip>
          <a:srcRect b="0" l="0" r="0" t="0"/>
          <a:stretch/>
        </p:blipFill>
        <p:spPr>
          <a:xfrm>
            <a:off x="1956873" y="2358725"/>
            <a:ext cx="5724525" cy="162877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01"/>
          <p:cNvSpPr txBox="1"/>
          <p:nvPr>
            <p:ph type="ctrTitle"/>
          </p:nvPr>
        </p:nvSpPr>
        <p:spPr>
          <a:xfrm>
            <a:off x="1085335" y="172995"/>
            <a:ext cx="6858000" cy="71305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i="1" lang="es-ES"/>
              <a:t>For Loop</a:t>
            </a:r>
            <a:r>
              <a:rPr lang="es-ES"/>
              <a:t> Vs. </a:t>
            </a:r>
            <a:r>
              <a:rPr i="1" lang="es-ES"/>
              <a:t>While Loop</a:t>
            </a:r>
            <a:endParaRPr/>
          </a:p>
        </p:txBody>
      </p:sp>
      <p:sp>
        <p:nvSpPr>
          <p:cNvPr id="1038" name="Google Shape;1038;p101"/>
          <p:cNvSpPr txBox="1"/>
          <p:nvPr>
            <p:ph idx="1" type="subTitle"/>
          </p:nvPr>
        </p:nvSpPr>
        <p:spPr>
          <a:xfrm>
            <a:off x="1217140" y="1696513"/>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Como existen expresiones que se reemplazan por números, podemos saber de ante mano la cantidad de iteraciones que tendrá un </a:t>
            </a:r>
            <a:r>
              <a:rPr i="1" lang="es-ES"/>
              <a:t>For Loop</a:t>
            </a:r>
            <a:r>
              <a:rPr lang="es-ES"/>
              <a:t>. Por ejemplo:</a:t>
            </a:r>
            <a:endParaRPr/>
          </a:p>
        </p:txBody>
      </p:sp>
      <p:pic>
        <p:nvPicPr>
          <p:cNvPr id="1039" name="Google Shape;1039;p101"/>
          <p:cNvPicPr preferRelativeResize="0"/>
          <p:nvPr/>
        </p:nvPicPr>
        <p:blipFill rotWithShape="1">
          <a:blip r:embed="rId3">
            <a:alphaModFix/>
          </a:blip>
          <a:srcRect b="0" l="0" r="0" t="0"/>
          <a:stretch/>
        </p:blipFill>
        <p:spPr>
          <a:xfrm>
            <a:off x="3012216" y="2769587"/>
            <a:ext cx="3333750" cy="352425"/>
          </a:xfrm>
          <a:prstGeom prst="rect">
            <a:avLst/>
          </a:prstGeom>
          <a:noFill/>
          <a:ln>
            <a:noFill/>
          </a:ln>
        </p:spPr>
      </p:pic>
      <p:sp>
        <p:nvSpPr>
          <p:cNvPr id="1040" name="Google Shape;1040;p101"/>
          <p:cNvSpPr txBox="1"/>
          <p:nvPr/>
        </p:nvSpPr>
        <p:spPr>
          <a:xfrm>
            <a:off x="1250091" y="3199918"/>
            <a:ext cx="6858000" cy="1241700"/>
          </a:xfrm>
          <a:prstGeom prst="rect">
            <a:avLst/>
          </a:prstGeom>
          <a:noFill/>
          <a:ln>
            <a:noFill/>
          </a:ln>
        </p:spPr>
        <p:txBody>
          <a:bodyPr anchorCtr="0" anchor="t" bIns="34275" lIns="68575" spcFirstLastPara="1" rIns="68575" wrap="square" tIns="34275">
            <a:normAutofit/>
          </a:bodyPr>
          <a:lstStyle/>
          <a:p>
            <a:pPr indent="-361950" lvl="0" marL="457200" marR="0" rtl="0" algn="ctr">
              <a:lnSpc>
                <a:spcPct val="90000"/>
              </a:lnSpc>
              <a:spcBef>
                <a:spcPts val="800"/>
              </a:spcBef>
              <a:spcAft>
                <a:spcPts val="0"/>
              </a:spcAft>
              <a:buClr>
                <a:schemeClr val="dk1"/>
              </a:buClr>
              <a:buSzPts val="1800"/>
              <a:buFont typeface="Arial"/>
              <a:buNone/>
            </a:pPr>
            <a:r>
              <a:rPr b="0" i="0" lang="es-ES" sz="1800" u="none" cap="none" strike="noStrike">
                <a:solidFill>
                  <a:schemeClr val="dk1"/>
                </a:solidFill>
                <a:latin typeface="Nunito"/>
                <a:ea typeface="Nunito"/>
                <a:cs typeface="Nunito"/>
                <a:sym typeface="Nunito"/>
              </a:rPr>
              <a:t>Es decir, array.length será igual a la cantidad de elementos que tenga ese Arreglo y, por lo tanto, será un número.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02"/>
          <p:cNvSpPr txBox="1"/>
          <p:nvPr>
            <p:ph type="ctrTitle"/>
          </p:nvPr>
        </p:nvSpPr>
        <p:spPr>
          <a:xfrm>
            <a:off x="1151238" y="313037"/>
            <a:ext cx="6858000" cy="746007"/>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forEach()</a:t>
            </a:r>
            <a:endParaRPr/>
          </a:p>
        </p:txBody>
      </p:sp>
      <p:sp>
        <p:nvSpPr>
          <p:cNvPr id="1046" name="Google Shape;1046;p102"/>
          <p:cNvSpPr txBox="1"/>
          <p:nvPr>
            <p:ph idx="1" type="subTitle"/>
          </p:nvPr>
        </p:nvSpPr>
        <p:spPr>
          <a:xfrm>
            <a:off x="576650" y="1062199"/>
            <a:ext cx="8064842" cy="1241700"/>
          </a:xfrm>
          <a:prstGeom prst="rect">
            <a:avLst/>
          </a:prstGeom>
          <a:noFill/>
          <a:ln>
            <a:noFill/>
          </a:ln>
        </p:spPr>
        <p:txBody>
          <a:bodyPr anchorCtr="0" anchor="t" bIns="34275" lIns="68575" spcFirstLastPara="1" rIns="68575" wrap="square" tIns="34275">
            <a:noAutofit/>
          </a:bodyPr>
          <a:lstStyle/>
          <a:p>
            <a:pPr indent="-361950" lvl="0" marL="457200" rtl="0" algn="ctr">
              <a:lnSpc>
                <a:spcPct val="90000"/>
              </a:lnSpc>
              <a:spcBef>
                <a:spcPts val="800"/>
              </a:spcBef>
              <a:spcAft>
                <a:spcPts val="0"/>
              </a:spcAft>
              <a:buClr>
                <a:schemeClr val="dk1"/>
              </a:buClr>
              <a:buSzPts val="1800"/>
              <a:buNone/>
            </a:pPr>
            <a:r>
              <a:rPr lang="es-ES" sz="1400"/>
              <a:t>forEach() es una manera relativamente nueva, y aún más simple, de iterar sobre un Arreglo.</a:t>
            </a:r>
            <a:endParaRPr/>
          </a:p>
          <a:p>
            <a:pPr indent="-361950" lvl="0" marL="457200" rtl="0" algn="ctr">
              <a:lnSpc>
                <a:spcPct val="90000"/>
              </a:lnSpc>
              <a:spcBef>
                <a:spcPts val="800"/>
              </a:spcBef>
              <a:spcAft>
                <a:spcPts val="0"/>
              </a:spcAft>
              <a:buClr>
                <a:schemeClr val="dk1"/>
              </a:buClr>
              <a:buSzPts val="1800"/>
              <a:buNone/>
            </a:pPr>
            <a:r>
              <a:rPr lang="es-ES" sz="1400"/>
              <a:t>Recapitulando, la ventaja de usar forEach() es su potencia para simplificar un mismo código. Analicemos su sintaxis:</a:t>
            </a:r>
            <a:endParaRPr sz="1400"/>
          </a:p>
        </p:txBody>
      </p:sp>
      <p:pic>
        <p:nvPicPr>
          <p:cNvPr id="1047" name="Google Shape;1047;p102"/>
          <p:cNvPicPr preferRelativeResize="0"/>
          <p:nvPr/>
        </p:nvPicPr>
        <p:blipFill rotWithShape="1">
          <a:blip r:embed="rId3">
            <a:alphaModFix/>
          </a:blip>
          <a:srcRect b="0" l="0" r="0" t="0"/>
          <a:stretch/>
        </p:blipFill>
        <p:spPr>
          <a:xfrm>
            <a:off x="2959057" y="1989953"/>
            <a:ext cx="3571875" cy="685800"/>
          </a:xfrm>
          <a:prstGeom prst="rect">
            <a:avLst/>
          </a:prstGeom>
          <a:noFill/>
          <a:ln>
            <a:noFill/>
          </a:ln>
        </p:spPr>
      </p:pic>
      <p:sp>
        <p:nvSpPr>
          <p:cNvPr id="1048" name="Google Shape;1048;p102"/>
          <p:cNvSpPr txBox="1"/>
          <p:nvPr/>
        </p:nvSpPr>
        <p:spPr>
          <a:xfrm>
            <a:off x="712573" y="2675753"/>
            <a:ext cx="8064842" cy="1241700"/>
          </a:xfrm>
          <a:prstGeom prst="rect">
            <a:avLst/>
          </a:prstGeom>
          <a:noFill/>
          <a:ln>
            <a:noFill/>
          </a:ln>
        </p:spPr>
        <p:txBody>
          <a:bodyPr anchorCtr="0" anchor="t" bIns="34275" lIns="68575" spcFirstLastPara="1" rIns="68575" wrap="square" tIns="34275">
            <a:noAutofit/>
          </a:bodyPr>
          <a:lstStyle/>
          <a:p>
            <a:pPr indent="-361950" lvl="0" marL="457200" marR="0" rtl="0" algn="l">
              <a:lnSpc>
                <a:spcPct val="90000"/>
              </a:lnSpc>
              <a:spcBef>
                <a:spcPts val="800"/>
              </a:spcBef>
              <a:spcAft>
                <a:spcPts val="0"/>
              </a:spcAft>
              <a:buClr>
                <a:schemeClr val="dk1"/>
              </a:buClr>
              <a:buSzPts val="1800"/>
              <a:buFont typeface="Arial"/>
              <a:buChar char="•"/>
            </a:pPr>
            <a:r>
              <a:rPr b="0" i="0" lang="es-ES" sz="1400" u="none" cap="none" strike="noStrike">
                <a:solidFill>
                  <a:schemeClr val="dk1"/>
                </a:solidFill>
                <a:latin typeface="Nunito"/>
                <a:ea typeface="Nunito"/>
                <a:cs typeface="Nunito"/>
                <a:sym typeface="Nunito"/>
              </a:rPr>
              <a:t>nombreArreglo: Es el Arreglo que queremos recorrer.</a:t>
            </a:r>
            <a:endParaRPr b="0" i="0" sz="1400" u="none" cap="none" strike="noStrike">
              <a:solidFill>
                <a:srgbClr val="000000"/>
              </a:solidFill>
              <a:latin typeface="Arial"/>
              <a:ea typeface="Arial"/>
              <a:cs typeface="Arial"/>
              <a:sym typeface="Arial"/>
            </a:endParaRPr>
          </a:p>
          <a:p>
            <a:pPr indent="-361950" lvl="0" marL="457200" marR="0" rtl="0" algn="l">
              <a:lnSpc>
                <a:spcPct val="90000"/>
              </a:lnSpc>
              <a:spcBef>
                <a:spcPts val="800"/>
              </a:spcBef>
              <a:spcAft>
                <a:spcPts val="0"/>
              </a:spcAft>
              <a:buClr>
                <a:schemeClr val="dk1"/>
              </a:buClr>
              <a:buSzPts val="1800"/>
              <a:buFont typeface="Arial"/>
              <a:buChar char="•"/>
            </a:pPr>
            <a:r>
              <a:rPr b="0" i="0" lang="es-ES" sz="1400" u="none" cap="none" strike="noStrike">
                <a:solidFill>
                  <a:schemeClr val="dk1"/>
                </a:solidFill>
                <a:latin typeface="Nunito"/>
                <a:ea typeface="Nunito"/>
                <a:cs typeface="Nunito"/>
                <a:sym typeface="Nunito"/>
              </a:rPr>
              <a:t>.forEach(): Es el iterador que usaremos.</a:t>
            </a:r>
            <a:endParaRPr b="0" i="0" sz="1400" u="none" cap="none" strike="noStrike">
              <a:solidFill>
                <a:srgbClr val="000000"/>
              </a:solidFill>
              <a:latin typeface="Arial"/>
              <a:ea typeface="Arial"/>
              <a:cs typeface="Arial"/>
              <a:sym typeface="Arial"/>
            </a:endParaRPr>
          </a:p>
          <a:p>
            <a:pPr indent="-361950" lvl="0" marL="457200" marR="0" rtl="0" algn="l">
              <a:lnSpc>
                <a:spcPct val="90000"/>
              </a:lnSpc>
              <a:spcBef>
                <a:spcPts val="800"/>
              </a:spcBef>
              <a:spcAft>
                <a:spcPts val="0"/>
              </a:spcAft>
              <a:buClr>
                <a:schemeClr val="dk1"/>
              </a:buClr>
              <a:buSzPts val="1800"/>
              <a:buFont typeface="Arial"/>
              <a:buChar char="•"/>
            </a:pPr>
            <a:r>
              <a:rPr b="0" i="0" lang="es-ES" sz="1400" u="none" cap="none" strike="noStrike">
                <a:solidFill>
                  <a:schemeClr val="dk1"/>
                </a:solidFill>
                <a:latin typeface="Nunito"/>
                <a:ea typeface="Nunito"/>
                <a:cs typeface="Nunito"/>
                <a:sym typeface="Nunito"/>
              </a:rPr>
              <a:t>function(): Es la Función que se ejecutará sobre cada elemento. Para hacerlo, deberás pasarle un Parámetro (dentro del paréntesis).</a:t>
            </a:r>
            <a:endParaRPr b="0" i="0" sz="1400" u="none" cap="none" strike="noStrike">
              <a:solidFill>
                <a:srgbClr val="000000"/>
              </a:solidFill>
              <a:latin typeface="Arial"/>
              <a:ea typeface="Arial"/>
              <a:cs typeface="Arial"/>
              <a:sym typeface="Arial"/>
            </a:endParaRPr>
          </a:p>
          <a:p>
            <a:pPr indent="-361950" lvl="0" marL="457200" marR="0" rtl="0" algn="l">
              <a:lnSpc>
                <a:spcPct val="90000"/>
              </a:lnSpc>
              <a:spcBef>
                <a:spcPts val="800"/>
              </a:spcBef>
              <a:spcAft>
                <a:spcPts val="0"/>
              </a:spcAft>
              <a:buClr>
                <a:schemeClr val="dk1"/>
              </a:buClr>
              <a:buSzPts val="1800"/>
              <a:buFont typeface="Arial"/>
              <a:buChar char="•"/>
            </a:pPr>
            <a:r>
              <a:rPr b="0" i="0" lang="es-ES" sz="1400" u="none" cap="none" strike="noStrike">
                <a:solidFill>
                  <a:schemeClr val="dk1"/>
                </a:solidFill>
                <a:latin typeface="Nunito"/>
                <a:ea typeface="Nunito"/>
                <a:cs typeface="Nunito"/>
                <a:sym typeface="Nunito"/>
              </a:rPr>
              <a:t>elemento: Es el Parámetro que hace referencia a cada elemento del Arreglo (irá cambiando en cada iteración hasta haberlos recorrido completamente).</a:t>
            </a:r>
            <a:endParaRPr b="0" i="0" sz="1400" u="none" cap="none" strike="noStrike">
              <a:solidFill>
                <a:srgbClr val="000000"/>
              </a:solidFill>
              <a:latin typeface="Arial"/>
              <a:ea typeface="Arial"/>
              <a:cs typeface="Arial"/>
              <a:sym typeface="Arial"/>
            </a:endParaRPr>
          </a:p>
          <a:p>
            <a:pPr indent="-361950" lvl="0" marL="457200" marR="0" rtl="0" algn="l">
              <a:lnSpc>
                <a:spcPct val="90000"/>
              </a:lnSpc>
              <a:spcBef>
                <a:spcPts val="800"/>
              </a:spcBef>
              <a:spcAft>
                <a:spcPts val="0"/>
              </a:spcAft>
              <a:buClr>
                <a:schemeClr val="dk1"/>
              </a:buClr>
              <a:buSzPts val="1800"/>
              <a:buFont typeface="Arial"/>
              <a:buChar char="•"/>
            </a:pPr>
            <a:r>
              <a:rPr b="0" i="0" lang="es-ES" sz="1400" u="none" cap="none" strike="noStrike">
                <a:solidFill>
                  <a:schemeClr val="dk1"/>
                </a:solidFill>
                <a:latin typeface="Nunito"/>
                <a:ea typeface="Nunito"/>
                <a:cs typeface="Nunito"/>
                <a:sym typeface="Nunito"/>
              </a:rPr>
              <a:t>acción: Es la Función que queremos que se ejecute sobre cada elemento del Arreglo.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03"/>
          <p:cNvSpPr txBox="1"/>
          <p:nvPr>
            <p:ph type="ctrTitle"/>
          </p:nvPr>
        </p:nvSpPr>
        <p:spPr>
          <a:xfrm>
            <a:off x="1101811" y="378940"/>
            <a:ext cx="6858000" cy="82014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forEach()</a:t>
            </a:r>
            <a:endParaRPr/>
          </a:p>
        </p:txBody>
      </p:sp>
      <p:sp>
        <p:nvSpPr>
          <p:cNvPr id="1054" name="Google Shape;1054;p103"/>
          <p:cNvSpPr txBox="1"/>
          <p:nvPr>
            <p:ph idx="1" type="subTitle"/>
          </p:nvPr>
        </p:nvSpPr>
        <p:spPr>
          <a:xfrm>
            <a:off x="543697" y="1259908"/>
            <a:ext cx="8023655" cy="2315314"/>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El Iterador forEach() permite ejecutar una Función sobre cada elemento del Arreglo.</a:t>
            </a:r>
            <a:endParaRPr/>
          </a:p>
          <a:p>
            <a:pPr indent="-361950" lvl="0" marL="457200" rtl="0" algn="ctr">
              <a:lnSpc>
                <a:spcPct val="90000"/>
              </a:lnSpc>
              <a:spcBef>
                <a:spcPts val="800"/>
              </a:spcBef>
              <a:spcAft>
                <a:spcPts val="0"/>
              </a:spcAft>
              <a:buClr>
                <a:schemeClr val="dk1"/>
              </a:buClr>
              <a:buSzPts val="1800"/>
              <a:buNone/>
            </a:pPr>
            <a:r>
              <a:rPr lang="es-ES"/>
              <a:t>El beneficio de este Iterador sobre el resto es que no hace falta ni inicializar una Variable, ni plantear una condición, ni asegurar una acción de corte.</a:t>
            </a:r>
            <a:endParaRPr/>
          </a:p>
          <a:p>
            <a:pPr indent="-361950" lvl="0" marL="457200" rtl="0" algn="ctr">
              <a:lnSpc>
                <a:spcPct val="90000"/>
              </a:lnSpc>
              <a:spcBef>
                <a:spcPts val="800"/>
              </a:spcBef>
              <a:spcAft>
                <a:spcPts val="0"/>
              </a:spcAft>
              <a:buClr>
                <a:schemeClr val="dk1"/>
              </a:buClr>
              <a:buSzPts val="1800"/>
              <a:buNone/>
            </a:pPr>
            <a:r>
              <a:rPr lang="es-ES"/>
              <a:t>forEach(), por lo tanto, debería usarse solamente cuando queremos recorrer el Arreglo entero y ejecutar la misma Función para todos los elementos</a:t>
            </a:r>
            <a:endParaRPr/>
          </a:p>
          <a:p>
            <a:pPr indent="-361950" lvl="0" marL="457200" rtl="0" algn="ctr">
              <a:lnSpc>
                <a:spcPct val="90000"/>
              </a:lnSpc>
              <a:spcBef>
                <a:spcPts val="800"/>
              </a:spcBef>
              <a:spcAft>
                <a:spcPts val="0"/>
              </a:spcAft>
              <a:buClr>
                <a:schemeClr val="dk1"/>
              </a:buClr>
              <a:buSzPts val="1800"/>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04"/>
          <p:cNvSpPr txBox="1"/>
          <p:nvPr>
            <p:ph type="ctrTitle"/>
          </p:nvPr>
        </p:nvSpPr>
        <p:spPr>
          <a:xfrm>
            <a:off x="1118286" y="214183"/>
            <a:ext cx="6858000" cy="861337"/>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forEach()</a:t>
            </a:r>
            <a:endParaRPr/>
          </a:p>
        </p:txBody>
      </p:sp>
      <p:sp>
        <p:nvSpPr>
          <p:cNvPr id="1060" name="Google Shape;1060;p104"/>
          <p:cNvSpPr txBox="1"/>
          <p:nvPr>
            <p:ph idx="1" type="subTitle"/>
          </p:nvPr>
        </p:nvSpPr>
        <p:spPr>
          <a:xfrm>
            <a:off x="362465" y="1210962"/>
            <a:ext cx="8781535" cy="1202724"/>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Clr>
                <a:schemeClr val="dk1"/>
              </a:buClr>
              <a:buSzPct val="108107"/>
              <a:buNone/>
            </a:pPr>
            <a:r>
              <a:rPr lang="es-ES"/>
              <a:t>Veamos un ejemplo para entender la ventaja de usar forEach():</a:t>
            </a:r>
            <a:endParaRPr/>
          </a:p>
          <a:p>
            <a:pPr indent="-361950" lvl="0" marL="457200" rtl="0" algn="ctr">
              <a:lnSpc>
                <a:spcPct val="90000"/>
              </a:lnSpc>
              <a:spcBef>
                <a:spcPts val="800"/>
              </a:spcBef>
              <a:spcAft>
                <a:spcPts val="0"/>
              </a:spcAft>
              <a:buClr>
                <a:schemeClr val="dk1"/>
              </a:buClr>
              <a:buSzPct val="108107"/>
              <a:buNone/>
            </a:pPr>
            <a:r>
              <a:rPr lang="es-ES"/>
              <a:t>Si quisiéramos mostrar por consola todos los elementos, podríamos usar un </a:t>
            </a:r>
            <a:r>
              <a:rPr i="1" lang="es-ES"/>
              <a:t>For Loop</a:t>
            </a:r>
            <a:r>
              <a:rPr lang="es-ES"/>
              <a:t>:</a:t>
            </a:r>
            <a:endParaRPr/>
          </a:p>
          <a:p>
            <a:pPr indent="-361950" lvl="0" marL="457200" rtl="0" algn="ctr">
              <a:lnSpc>
                <a:spcPct val="90000"/>
              </a:lnSpc>
              <a:spcBef>
                <a:spcPts val="800"/>
              </a:spcBef>
              <a:spcAft>
                <a:spcPts val="0"/>
              </a:spcAft>
              <a:buClr>
                <a:schemeClr val="dk1"/>
              </a:buClr>
              <a:buSzPct val="108107"/>
              <a:buNone/>
            </a:pPr>
            <a:br>
              <a:rPr lang="es-ES"/>
            </a:br>
            <a:endParaRPr/>
          </a:p>
        </p:txBody>
      </p:sp>
      <p:pic>
        <p:nvPicPr>
          <p:cNvPr id="1061" name="Google Shape;1061;p104"/>
          <p:cNvPicPr preferRelativeResize="0"/>
          <p:nvPr/>
        </p:nvPicPr>
        <p:blipFill rotWithShape="1">
          <a:blip r:embed="rId3">
            <a:alphaModFix/>
          </a:blip>
          <a:srcRect b="0" l="0" r="0" t="0"/>
          <a:stretch/>
        </p:blipFill>
        <p:spPr>
          <a:xfrm>
            <a:off x="2224088" y="1897019"/>
            <a:ext cx="4695825" cy="1085850"/>
          </a:xfrm>
          <a:prstGeom prst="rect">
            <a:avLst/>
          </a:prstGeom>
          <a:noFill/>
          <a:ln>
            <a:noFill/>
          </a:ln>
        </p:spPr>
      </p:pic>
      <p:sp>
        <p:nvSpPr>
          <p:cNvPr id="1062" name="Google Shape;1062;p104"/>
          <p:cNvSpPr txBox="1"/>
          <p:nvPr/>
        </p:nvSpPr>
        <p:spPr>
          <a:xfrm>
            <a:off x="362465" y="3019939"/>
            <a:ext cx="8781535" cy="1202724"/>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marR="0" rtl="0" algn="ctr">
              <a:lnSpc>
                <a:spcPct val="90000"/>
              </a:lnSpc>
              <a:spcBef>
                <a:spcPts val="800"/>
              </a:spcBef>
              <a:spcAft>
                <a:spcPts val="0"/>
              </a:spcAft>
              <a:buClr>
                <a:schemeClr val="dk1"/>
              </a:buClr>
              <a:buSzPct val="108107"/>
              <a:buFont typeface="Arial"/>
              <a:buNone/>
            </a:pPr>
            <a:r>
              <a:rPr b="0" i="0" lang="es-ES" sz="1800" u="none" cap="none" strike="noStrike">
                <a:solidFill>
                  <a:schemeClr val="dk1"/>
                </a:solidFill>
                <a:latin typeface="Nunito"/>
                <a:ea typeface="Nunito"/>
                <a:cs typeface="Nunito"/>
                <a:sym typeface="Nunito"/>
              </a:rPr>
              <a:t>Sin embargo, hacer la misma acción repetidamente sobre los mismos elementos, deriva en un código redundante. Para simplificarlo, es más potente el método forEach()::</a:t>
            </a:r>
            <a:endParaRPr b="0" i="0" sz="1400" u="none" cap="none" strike="noStrike">
              <a:solidFill>
                <a:srgbClr val="000000"/>
              </a:solidFill>
              <a:latin typeface="Arial"/>
              <a:ea typeface="Arial"/>
              <a:cs typeface="Arial"/>
              <a:sym typeface="Arial"/>
            </a:endParaRPr>
          </a:p>
          <a:p>
            <a:pPr indent="-361950" lvl="0" marL="457200" marR="0" rtl="0" algn="ctr">
              <a:lnSpc>
                <a:spcPct val="90000"/>
              </a:lnSpc>
              <a:spcBef>
                <a:spcPts val="800"/>
              </a:spcBef>
              <a:spcAft>
                <a:spcPts val="0"/>
              </a:spcAft>
              <a:buClr>
                <a:schemeClr val="dk1"/>
              </a:buClr>
              <a:buSzPct val="108107"/>
              <a:buFont typeface="Arial"/>
              <a:buNone/>
            </a:pPr>
            <a:br>
              <a:rPr b="0" i="0" lang="es-ES" sz="1800" u="none" cap="none" strike="noStrike">
                <a:solidFill>
                  <a:schemeClr val="dk1"/>
                </a:solidFill>
                <a:latin typeface="Nunito"/>
                <a:ea typeface="Nunito"/>
                <a:cs typeface="Nunito"/>
                <a:sym typeface="Nunito"/>
              </a:rPr>
            </a:br>
            <a:endParaRPr b="0" i="0" sz="1800" u="none" cap="none" strike="noStrike">
              <a:solidFill>
                <a:schemeClr val="dk1"/>
              </a:solidFill>
              <a:latin typeface="Nunito"/>
              <a:ea typeface="Nunito"/>
              <a:cs typeface="Nunito"/>
              <a:sym typeface="Nunito"/>
            </a:endParaRPr>
          </a:p>
        </p:txBody>
      </p:sp>
      <p:pic>
        <p:nvPicPr>
          <p:cNvPr id="1063" name="Google Shape;1063;p104"/>
          <p:cNvPicPr preferRelativeResize="0"/>
          <p:nvPr/>
        </p:nvPicPr>
        <p:blipFill rotWithShape="1">
          <a:blip r:embed="rId4">
            <a:alphaModFix/>
          </a:blip>
          <a:srcRect b="0" l="0" r="0" t="0"/>
          <a:stretch/>
        </p:blipFill>
        <p:spPr>
          <a:xfrm>
            <a:off x="1695450" y="3621301"/>
            <a:ext cx="5753100" cy="109537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05"/>
          <p:cNvSpPr txBox="1"/>
          <p:nvPr>
            <p:ph type="ctrTitle"/>
          </p:nvPr>
        </p:nvSpPr>
        <p:spPr>
          <a:xfrm>
            <a:off x="1093573" y="378940"/>
            <a:ext cx="6858000" cy="671867"/>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forEach()</a:t>
            </a:r>
            <a:endParaRPr/>
          </a:p>
        </p:txBody>
      </p:sp>
      <p:sp>
        <p:nvSpPr>
          <p:cNvPr id="1069" name="Google Shape;1069;p105"/>
          <p:cNvSpPr txBox="1"/>
          <p:nvPr>
            <p:ph idx="1" type="subTitle"/>
          </p:nvPr>
        </p:nvSpPr>
        <p:spPr>
          <a:xfrm>
            <a:off x="1110048" y="1251669"/>
            <a:ext cx="6858000" cy="1241700"/>
          </a:xfrm>
          <a:prstGeom prst="rect">
            <a:avLst/>
          </a:prstGeom>
          <a:noFill/>
          <a:ln>
            <a:noFill/>
          </a:ln>
        </p:spPr>
        <p:txBody>
          <a:bodyPr anchorCtr="0" anchor="t" bIns="34275" lIns="68575" spcFirstLastPara="1" rIns="68575" wrap="square" tIns="34275">
            <a:normAutofit fontScale="92500" lnSpcReduction="20000"/>
          </a:bodyPr>
          <a:lstStyle/>
          <a:p>
            <a:pPr indent="-361950" lvl="0" marL="457200" rtl="0" algn="ctr">
              <a:lnSpc>
                <a:spcPct val="90000"/>
              </a:lnSpc>
              <a:spcBef>
                <a:spcPts val="800"/>
              </a:spcBef>
              <a:spcAft>
                <a:spcPts val="0"/>
              </a:spcAft>
              <a:buClr>
                <a:schemeClr val="dk1"/>
              </a:buClr>
              <a:buSzPct val="108107"/>
              <a:buNone/>
            </a:pPr>
            <a:r>
              <a:rPr lang="es-ES"/>
              <a:t>De esta manera, el programa ejecutará la Función sobre cada uno de elementos del Arreglo y, en cada ejecución, tomará un elemento distinto como Argumento. Esto se cumplirá hasta que recorra todos los elementos del Arreglo.</a:t>
            </a:r>
            <a:endParaRPr/>
          </a:p>
          <a:p>
            <a:pPr indent="-361950" lvl="0" marL="457200" rtl="0" algn="ctr">
              <a:lnSpc>
                <a:spcPct val="90000"/>
              </a:lnSpc>
              <a:spcBef>
                <a:spcPts val="800"/>
              </a:spcBef>
              <a:spcAft>
                <a:spcPts val="0"/>
              </a:spcAft>
              <a:buClr>
                <a:schemeClr val="dk1"/>
              </a:buClr>
              <a:buSzPct val="108107"/>
              <a:buNone/>
            </a:pPr>
            <a:r>
              <a:rPr lang="es-ES"/>
              <a:t>También podríamos escribir:</a:t>
            </a:r>
            <a:endParaRPr/>
          </a:p>
          <a:p>
            <a:pPr indent="-361950" lvl="0" marL="457200" rtl="0" algn="ctr">
              <a:lnSpc>
                <a:spcPct val="90000"/>
              </a:lnSpc>
              <a:spcBef>
                <a:spcPts val="800"/>
              </a:spcBef>
              <a:spcAft>
                <a:spcPts val="0"/>
              </a:spcAft>
              <a:buClr>
                <a:schemeClr val="dk1"/>
              </a:buClr>
              <a:buSzPct val="108107"/>
              <a:buNone/>
            </a:pPr>
            <a:r>
              <a:t/>
            </a:r>
            <a:endParaRPr/>
          </a:p>
        </p:txBody>
      </p:sp>
      <p:pic>
        <p:nvPicPr>
          <p:cNvPr id="1070" name="Google Shape;1070;p105"/>
          <p:cNvPicPr preferRelativeResize="0"/>
          <p:nvPr/>
        </p:nvPicPr>
        <p:blipFill rotWithShape="1">
          <a:blip r:embed="rId3">
            <a:alphaModFix/>
          </a:blip>
          <a:srcRect b="0" l="0" r="0" t="0"/>
          <a:stretch/>
        </p:blipFill>
        <p:spPr>
          <a:xfrm>
            <a:off x="2447925" y="2728269"/>
            <a:ext cx="4248150" cy="819150"/>
          </a:xfrm>
          <a:prstGeom prst="rect">
            <a:avLst/>
          </a:prstGeom>
          <a:noFill/>
          <a:ln>
            <a:noFill/>
          </a:ln>
        </p:spPr>
      </p:pic>
      <p:sp>
        <p:nvSpPr>
          <p:cNvPr id="1071" name="Google Shape;1071;p105"/>
          <p:cNvSpPr txBox="1"/>
          <p:nvPr/>
        </p:nvSpPr>
        <p:spPr>
          <a:xfrm>
            <a:off x="1143000" y="3644761"/>
            <a:ext cx="6858000" cy="1241700"/>
          </a:xfrm>
          <a:prstGeom prst="rect">
            <a:avLst/>
          </a:prstGeom>
          <a:noFill/>
          <a:ln>
            <a:noFill/>
          </a:ln>
        </p:spPr>
        <p:txBody>
          <a:bodyPr anchorCtr="0" anchor="t" bIns="34275" lIns="68575" spcFirstLastPara="1" rIns="68575" wrap="square" tIns="34275">
            <a:normAutofit/>
          </a:bodyPr>
          <a:lstStyle/>
          <a:p>
            <a:pPr indent="-361950" lvl="0" marL="457200" marR="0" rtl="0" algn="ctr">
              <a:lnSpc>
                <a:spcPct val="90000"/>
              </a:lnSpc>
              <a:spcBef>
                <a:spcPts val="800"/>
              </a:spcBef>
              <a:spcAft>
                <a:spcPts val="0"/>
              </a:spcAft>
              <a:buClr>
                <a:schemeClr val="dk1"/>
              </a:buClr>
              <a:buSzPts val="1800"/>
              <a:buFont typeface="Arial"/>
              <a:buNone/>
            </a:pPr>
            <a:r>
              <a:rPr b="0" i="0" lang="es-ES" sz="1800" u="none" cap="none" strike="noStrike">
                <a:solidFill>
                  <a:schemeClr val="dk1"/>
                </a:solidFill>
                <a:latin typeface="Nunito"/>
                <a:ea typeface="Nunito"/>
                <a:cs typeface="Nunito"/>
                <a:sym typeface="Nunito"/>
              </a:rPr>
              <a:t>En conclusión, forEach() hace más simple el acceso y manipulación de cada uno de los elementos de un Arreglo.</a:t>
            </a:r>
            <a:endParaRPr b="0" i="0" sz="1800" u="none" cap="none" strike="noStrike">
              <a:solidFill>
                <a:schemeClr val="dk1"/>
              </a:solidFill>
              <a:latin typeface="Nunito"/>
              <a:ea typeface="Nunito"/>
              <a:cs typeface="Nunito"/>
              <a:sym typeface="Nunito"/>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06"/>
          <p:cNvSpPr txBox="1"/>
          <p:nvPr>
            <p:ph idx="1" type="subTitle"/>
          </p:nvPr>
        </p:nvSpPr>
        <p:spPr>
          <a:xfrm>
            <a:off x="189470" y="3467649"/>
            <a:ext cx="85344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Si querés conocer más sobre este método, entrá a la </a:t>
            </a:r>
            <a:r>
              <a:rPr b="1" lang="es-ES" u="sng">
                <a:solidFill>
                  <a:schemeClr val="hlink"/>
                </a:solidFill>
                <a:hlinkClick r:id="rId3"/>
              </a:rPr>
              <a:t>documentación de Mozilla</a:t>
            </a:r>
            <a:r>
              <a:rPr lang="es-ES"/>
              <a:t>.</a:t>
            </a:r>
            <a:endParaRPr/>
          </a:p>
          <a:p>
            <a:pPr indent="0" lvl="0" marL="95250" rtl="0" algn="ctr">
              <a:lnSpc>
                <a:spcPct val="90000"/>
              </a:lnSpc>
              <a:spcBef>
                <a:spcPts val="800"/>
              </a:spcBef>
              <a:spcAft>
                <a:spcPts val="0"/>
              </a:spcAft>
              <a:buSzPts val="1800"/>
              <a:buNone/>
            </a:pPr>
            <a:r>
              <a:t/>
            </a:r>
            <a:endParaRPr/>
          </a:p>
          <a:p>
            <a:pPr indent="-247650" lvl="0" marL="457200" rtl="0" algn="ctr">
              <a:lnSpc>
                <a:spcPct val="90000"/>
              </a:lnSpc>
              <a:spcBef>
                <a:spcPts val="800"/>
              </a:spcBef>
              <a:spcAft>
                <a:spcPts val="0"/>
              </a:spcAft>
              <a:buSzPts val="1800"/>
              <a:buNone/>
            </a:pPr>
            <a:r>
              <a:t/>
            </a:r>
            <a:endParaRPr/>
          </a:p>
          <a:p>
            <a:pPr indent="-247650" lvl="0" marL="457200" rtl="0" algn="ctr">
              <a:lnSpc>
                <a:spcPct val="90000"/>
              </a:lnSpc>
              <a:spcBef>
                <a:spcPts val="800"/>
              </a:spcBef>
              <a:spcAft>
                <a:spcPts val="0"/>
              </a:spcAft>
              <a:buSzPts val="1800"/>
              <a:buNone/>
            </a:pPr>
            <a:r>
              <a:t/>
            </a:r>
            <a:endParaRPr/>
          </a:p>
          <a:p>
            <a:pPr indent="-361950" lvl="0" marL="457200" rtl="0" algn="ctr">
              <a:lnSpc>
                <a:spcPct val="90000"/>
              </a:lnSpc>
              <a:spcBef>
                <a:spcPts val="800"/>
              </a:spcBef>
              <a:spcAft>
                <a:spcPts val="0"/>
              </a:spcAft>
              <a:buClr>
                <a:schemeClr val="dk1"/>
              </a:buClr>
              <a:buSzPts val="1800"/>
              <a:buNone/>
            </a:pPr>
            <a:r>
              <a:t/>
            </a:r>
            <a:endParaRPr/>
          </a:p>
        </p:txBody>
      </p:sp>
      <p:sp>
        <p:nvSpPr>
          <p:cNvPr id="1077" name="Google Shape;1077;p106"/>
          <p:cNvSpPr txBox="1"/>
          <p:nvPr/>
        </p:nvSpPr>
        <p:spPr>
          <a:xfrm>
            <a:off x="98854" y="745043"/>
            <a:ext cx="8839200" cy="1241700"/>
          </a:xfrm>
          <a:prstGeom prst="rect">
            <a:avLst/>
          </a:prstGeom>
          <a:noFill/>
          <a:ln>
            <a:noFill/>
          </a:ln>
        </p:spPr>
        <p:txBody>
          <a:bodyPr anchorCtr="0" anchor="t" bIns="34275" lIns="68575" spcFirstLastPara="1" rIns="68575" wrap="square" tIns="34275">
            <a:normAutofit/>
          </a:bodyPr>
          <a:lstStyle/>
          <a:p>
            <a:pPr indent="-361950" lvl="0" marL="457200" marR="0" rtl="0" algn="ctr">
              <a:lnSpc>
                <a:spcPct val="90000"/>
              </a:lnSpc>
              <a:spcBef>
                <a:spcPts val="800"/>
              </a:spcBef>
              <a:spcAft>
                <a:spcPts val="0"/>
              </a:spcAft>
              <a:buClr>
                <a:schemeClr val="dk1"/>
              </a:buClr>
              <a:buSzPts val="1800"/>
              <a:buFont typeface="Arial"/>
              <a:buNone/>
            </a:pPr>
            <a:r>
              <a:rPr b="0" i="0" lang="es-ES" sz="1400" u="none" cap="none" strike="noStrike">
                <a:solidFill>
                  <a:schemeClr val="dk1"/>
                </a:solidFill>
                <a:latin typeface="Nunito"/>
                <a:ea typeface="Nunito"/>
                <a:cs typeface="Nunito"/>
                <a:sym typeface="Nunito"/>
              </a:rPr>
              <a:t>El método .map() es una forma de iterar sobre cada elemento del arreglo. Recibe una función que tiene dos argumentos (el elemento y el índice) y retorna el nuevo valor del elemento.</a:t>
            </a:r>
            <a:endParaRPr b="0" i="0" sz="1400" u="none" cap="none" strike="noStrike">
              <a:solidFill>
                <a:srgbClr val="000000"/>
              </a:solidFill>
              <a:latin typeface="Arial"/>
              <a:ea typeface="Arial"/>
              <a:cs typeface="Arial"/>
              <a:sym typeface="Arial"/>
            </a:endParaRPr>
          </a:p>
          <a:p>
            <a:pPr indent="-361950" lvl="0" marL="457200" marR="0" rtl="0" algn="ctr">
              <a:lnSpc>
                <a:spcPct val="90000"/>
              </a:lnSpc>
              <a:spcBef>
                <a:spcPts val="800"/>
              </a:spcBef>
              <a:spcAft>
                <a:spcPts val="0"/>
              </a:spcAft>
              <a:buClr>
                <a:schemeClr val="dk1"/>
              </a:buClr>
              <a:buSzPts val="1800"/>
              <a:buFont typeface="Arial"/>
              <a:buNone/>
            </a:pPr>
            <a:r>
              <a:rPr b="0" i="0" lang="es-ES" sz="1400" u="none" cap="none" strike="noStrike">
                <a:solidFill>
                  <a:schemeClr val="dk1"/>
                </a:solidFill>
                <a:latin typeface="Nunito"/>
                <a:ea typeface="Nunito"/>
                <a:cs typeface="Nunito"/>
                <a:sym typeface="Nunito"/>
              </a:rPr>
              <a:t>Por ejemplo:</a:t>
            </a:r>
            <a:endParaRPr b="0" i="0" sz="1400" u="none" cap="none" strike="noStrike">
              <a:solidFill>
                <a:srgbClr val="000000"/>
              </a:solidFill>
              <a:latin typeface="Arial"/>
              <a:ea typeface="Arial"/>
              <a:cs typeface="Arial"/>
              <a:sym typeface="Arial"/>
            </a:endParaRPr>
          </a:p>
          <a:p>
            <a:pPr indent="-247650" lvl="0" marL="457200" marR="0" rtl="0" algn="ctr">
              <a:lnSpc>
                <a:spcPct val="90000"/>
              </a:lnSpc>
              <a:spcBef>
                <a:spcPts val="800"/>
              </a:spcBef>
              <a:spcAft>
                <a:spcPts val="0"/>
              </a:spcAft>
              <a:buClr>
                <a:schemeClr val="dk1"/>
              </a:buClr>
              <a:buSzPts val="1800"/>
              <a:buFont typeface="Arial"/>
              <a:buNone/>
            </a:pPr>
            <a:r>
              <a:t/>
            </a:r>
            <a:endParaRPr b="0" i="0" sz="1800" u="none" cap="none" strike="noStrike">
              <a:solidFill>
                <a:schemeClr val="dk1"/>
              </a:solidFill>
              <a:latin typeface="Nunito"/>
              <a:ea typeface="Nunito"/>
              <a:cs typeface="Nunito"/>
              <a:sym typeface="Nunito"/>
            </a:endParaRPr>
          </a:p>
          <a:p>
            <a:pPr indent="-361950" lvl="0" marL="457200" marR="0" rtl="0" algn="ctr">
              <a:lnSpc>
                <a:spcPct val="90000"/>
              </a:lnSpc>
              <a:spcBef>
                <a:spcPts val="800"/>
              </a:spcBef>
              <a:spcAft>
                <a:spcPts val="0"/>
              </a:spcAft>
              <a:buClr>
                <a:schemeClr val="dk1"/>
              </a:buClr>
              <a:buSzPts val="1800"/>
              <a:buFont typeface="Arial"/>
              <a:buNone/>
            </a:pPr>
            <a:r>
              <a:t/>
            </a:r>
            <a:endParaRPr b="0" i="0" sz="1800" u="none" cap="none" strike="noStrike">
              <a:solidFill>
                <a:schemeClr val="dk1"/>
              </a:solidFill>
              <a:latin typeface="Nunito"/>
              <a:ea typeface="Nunito"/>
              <a:cs typeface="Nunito"/>
              <a:sym typeface="Nunito"/>
            </a:endParaRPr>
          </a:p>
        </p:txBody>
      </p:sp>
      <p:sp>
        <p:nvSpPr>
          <p:cNvPr id="1078" name="Google Shape;1078;p106"/>
          <p:cNvSpPr txBox="1"/>
          <p:nvPr>
            <p:ph type="ctrTitle"/>
          </p:nvPr>
        </p:nvSpPr>
        <p:spPr>
          <a:xfrm>
            <a:off x="990600" y="90616"/>
            <a:ext cx="6858000" cy="671867"/>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i="1" lang="es-ES"/>
              <a:t>Map</a:t>
            </a:r>
            <a:endParaRPr/>
          </a:p>
        </p:txBody>
      </p:sp>
      <p:pic>
        <p:nvPicPr>
          <p:cNvPr id="1079" name="Google Shape;1079;p106"/>
          <p:cNvPicPr preferRelativeResize="0"/>
          <p:nvPr/>
        </p:nvPicPr>
        <p:blipFill rotWithShape="1">
          <a:blip r:embed="rId4">
            <a:alphaModFix/>
          </a:blip>
          <a:srcRect b="0" l="0" r="0" t="0"/>
          <a:stretch/>
        </p:blipFill>
        <p:spPr>
          <a:xfrm>
            <a:off x="1726729" y="1703045"/>
            <a:ext cx="5838825" cy="145732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07"/>
          <p:cNvSpPr txBox="1"/>
          <p:nvPr>
            <p:ph type="ctrTitle"/>
          </p:nvPr>
        </p:nvSpPr>
        <p:spPr>
          <a:xfrm>
            <a:off x="1142999" y="0"/>
            <a:ext cx="6858000" cy="81191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i="1" lang="es-ES"/>
              <a:t>Map</a:t>
            </a:r>
            <a:endParaRPr/>
          </a:p>
        </p:txBody>
      </p:sp>
      <p:sp>
        <p:nvSpPr>
          <p:cNvPr id="1085" name="Google Shape;1085;p107"/>
          <p:cNvSpPr txBox="1"/>
          <p:nvPr>
            <p:ph idx="1" type="subTitle"/>
          </p:nvPr>
        </p:nvSpPr>
        <p:spPr>
          <a:xfrm>
            <a:off x="201826" y="658545"/>
            <a:ext cx="8740346"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sz="1400"/>
              <a:t>Veamos otro ejemplo. Si quisiéramos pasar todos los nombres a mayúsculas, podríamos hacerlo de esta manera:</a:t>
            </a:r>
            <a:endParaRPr/>
          </a:p>
          <a:p>
            <a:pPr indent="-361950" lvl="0" marL="457200" rtl="0" algn="ctr">
              <a:lnSpc>
                <a:spcPct val="90000"/>
              </a:lnSpc>
              <a:spcBef>
                <a:spcPts val="800"/>
              </a:spcBef>
              <a:spcAft>
                <a:spcPts val="0"/>
              </a:spcAft>
              <a:buClr>
                <a:schemeClr val="dk1"/>
              </a:buClr>
              <a:buSzPts val="1800"/>
              <a:buNone/>
            </a:pPr>
            <a:r>
              <a:t/>
            </a:r>
            <a:endParaRPr/>
          </a:p>
        </p:txBody>
      </p:sp>
      <p:pic>
        <p:nvPicPr>
          <p:cNvPr id="1086" name="Google Shape;1086;p107"/>
          <p:cNvPicPr preferRelativeResize="0"/>
          <p:nvPr/>
        </p:nvPicPr>
        <p:blipFill rotWithShape="1">
          <a:blip r:embed="rId3">
            <a:alphaModFix/>
          </a:blip>
          <a:srcRect b="0" l="0" r="0" t="0"/>
          <a:stretch/>
        </p:blipFill>
        <p:spPr>
          <a:xfrm>
            <a:off x="2272227" y="1234389"/>
            <a:ext cx="4714875" cy="1504950"/>
          </a:xfrm>
          <a:prstGeom prst="rect">
            <a:avLst/>
          </a:prstGeom>
          <a:noFill/>
          <a:ln>
            <a:noFill/>
          </a:ln>
        </p:spPr>
      </p:pic>
      <p:sp>
        <p:nvSpPr>
          <p:cNvPr id="1087" name="Google Shape;1087;p107"/>
          <p:cNvSpPr txBox="1"/>
          <p:nvPr/>
        </p:nvSpPr>
        <p:spPr>
          <a:xfrm>
            <a:off x="1200664" y="2739339"/>
            <a:ext cx="6858000" cy="1241700"/>
          </a:xfrm>
          <a:prstGeom prst="rect">
            <a:avLst/>
          </a:prstGeom>
          <a:noFill/>
          <a:ln>
            <a:noFill/>
          </a:ln>
        </p:spPr>
        <p:txBody>
          <a:bodyPr anchorCtr="0" anchor="t" bIns="34275" lIns="68575" spcFirstLastPara="1" rIns="68575" wrap="square" tIns="34275">
            <a:normAutofit/>
          </a:bodyPr>
          <a:lstStyle/>
          <a:p>
            <a:pPr indent="-361950" lvl="0" marL="457200" marR="0" rtl="0" algn="ctr">
              <a:lnSpc>
                <a:spcPct val="90000"/>
              </a:lnSpc>
              <a:spcBef>
                <a:spcPts val="800"/>
              </a:spcBef>
              <a:spcAft>
                <a:spcPts val="0"/>
              </a:spcAft>
              <a:buClr>
                <a:schemeClr val="dk1"/>
              </a:buClr>
              <a:buSzPts val="1800"/>
              <a:buFont typeface="Arial"/>
              <a:buNone/>
            </a:pPr>
            <a:r>
              <a:rPr b="0" i="0" lang="es-ES" sz="1200" u="none" cap="none" strike="noStrike">
                <a:solidFill>
                  <a:schemeClr val="dk1"/>
                </a:solidFill>
                <a:latin typeface="Nunito"/>
                <a:ea typeface="Nunito"/>
                <a:cs typeface="Nunito"/>
                <a:sym typeface="Nunito"/>
              </a:rPr>
              <a:t>Sin embargo, podríamos utilizar el método .map() de esta forma:</a:t>
            </a:r>
            <a:endParaRPr b="0" i="0" sz="1200" u="none" cap="none" strike="noStrike">
              <a:solidFill>
                <a:schemeClr val="dk1"/>
              </a:solidFill>
              <a:latin typeface="Nunito"/>
              <a:ea typeface="Nunito"/>
              <a:cs typeface="Nunito"/>
              <a:sym typeface="Nunito"/>
            </a:endParaRPr>
          </a:p>
        </p:txBody>
      </p:sp>
      <p:pic>
        <p:nvPicPr>
          <p:cNvPr id="1088" name="Google Shape;1088;p107"/>
          <p:cNvPicPr preferRelativeResize="0"/>
          <p:nvPr/>
        </p:nvPicPr>
        <p:blipFill rotWithShape="1">
          <a:blip r:embed="rId4">
            <a:alphaModFix/>
          </a:blip>
          <a:srcRect b="0" l="0" r="0" t="0"/>
          <a:stretch/>
        </p:blipFill>
        <p:spPr>
          <a:xfrm>
            <a:off x="1885435" y="3140805"/>
            <a:ext cx="5257800" cy="151447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08"/>
          <p:cNvSpPr txBox="1"/>
          <p:nvPr>
            <p:ph idx="1" type="subTitle"/>
          </p:nvPr>
        </p:nvSpPr>
        <p:spPr>
          <a:xfrm>
            <a:off x="1044146" y="518502"/>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Además, podés combinarlo con arrow functions:</a:t>
            </a:r>
            <a:endParaRPr/>
          </a:p>
        </p:txBody>
      </p:sp>
      <p:pic>
        <p:nvPicPr>
          <p:cNvPr id="1094" name="Google Shape;1094;p108"/>
          <p:cNvPicPr preferRelativeResize="0"/>
          <p:nvPr/>
        </p:nvPicPr>
        <p:blipFill rotWithShape="1">
          <a:blip r:embed="rId3">
            <a:alphaModFix/>
          </a:blip>
          <a:srcRect b="0" l="0" r="0" t="0"/>
          <a:stretch/>
        </p:blipFill>
        <p:spPr>
          <a:xfrm>
            <a:off x="1719262" y="1158703"/>
            <a:ext cx="5705475" cy="1162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3"/>
          <p:cNvSpPr txBox="1"/>
          <p:nvPr>
            <p:ph type="ctrTitle"/>
          </p:nvPr>
        </p:nvSpPr>
        <p:spPr>
          <a:xfrm>
            <a:off x="1027670" y="172993"/>
            <a:ext cx="6858000" cy="861337"/>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Sentencia Break</a:t>
            </a:r>
            <a:endParaRPr/>
          </a:p>
        </p:txBody>
      </p:sp>
      <p:sp>
        <p:nvSpPr>
          <p:cNvPr id="208" name="Google Shape;208;p13"/>
          <p:cNvSpPr txBox="1"/>
          <p:nvPr>
            <p:ph idx="1" type="subTitle"/>
          </p:nvPr>
        </p:nvSpPr>
        <p:spPr>
          <a:xfrm>
            <a:off x="1027670" y="1128102"/>
            <a:ext cx="6858000" cy="1241700"/>
          </a:xfrm>
          <a:prstGeom prst="rect">
            <a:avLst/>
          </a:prstGeom>
          <a:noFill/>
          <a:ln>
            <a:noFill/>
          </a:ln>
        </p:spPr>
        <p:txBody>
          <a:bodyPr anchorCtr="0" anchor="t" bIns="34275" lIns="68575" spcFirstLastPara="1" rIns="68575" wrap="square" tIns="34275">
            <a:normAutofit fontScale="70000" lnSpcReduction="20000"/>
          </a:bodyPr>
          <a:lstStyle/>
          <a:p>
            <a:pPr indent="-361950" lvl="0" marL="457200" rtl="0" algn="ctr">
              <a:lnSpc>
                <a:spcPct val="90000"/>
              </a:lnSpc>
              <a:spcBef>
                <a:spcPts val="800"/>
              </a:spcBef>
              <a:spcAft>
                <a:spcPts val="0"/>
              </a:spcAft>
              <a:buClr>
                <a:schemeClr val="dk1"/>
              </a:buClr>
              <a:buSzPct val="142857"/>
              <a:buNone/>
            </a:pPr>
            <a:r>
              <a:rPr lang="es-ES"/>
              <a:t>A veces, cuando escribimos una estructura </a:t>
            </a:r>
            <a:r>
              <a:rPr b="1" lang="es-ES"/>
              <a:t>for</a:t>
            </a:r>
            <a:r>
              <a:rPr lang="es-ES"/>
              <a:t>, necesitamos que bajo cierta condición el ciclo se interrumpa. Para eso se utiliza la</a:t>
            </a:r>
            <a:r>
              <a:rPr b="1" lang="es-ES"/>
              <a:t> sentencia break</a:t>
            </a:r>
            <a:r>
              <a:rPr lang="es-ES"/>
              <a:t>.</a:t>
            </a:r>
            <a:endParaRPr/>
          </a:p>
          <a:p>
            <a:pPr indent="-361950" lvl="0" marL="457200" rtl="0" algn="ctr">
              <a:lnSpc>
                <a:spcPct val="90000"/>
              </a:lnSpc>
              <a:spcBef>
                <a:spcPts val="800"/>
              </a:spcBef>
              <a:spcAft>
                <a:spcPts val="0"/>
              </a:spcAft>
              <a:buClr>
                <a:schemeClr val="dk1"/>
              </a:buClr>
              <a:buSzPct val="142857"/>
              <a:buNone/>
            </a:pPr>
            <a:r>
              <a:rPr lang="es-ES"/>
              <a:t>Al escribir esa línea dentro de un ciclo </a:t>
            </a:r>
            <a:r>
              <a:rPr b="1" lang="es-ES"/>
              <a:t>for</a:t>
            </a:r>
            <a:r>
              <a:rPr lang="es-ES"/>
              <a:t>, el mismo se interrumpirá como si hubiera finalizado.</a:t>
            </a:r>
            <a:endParaRPr/>
          </a:p>
          <a:p>
            <a:pPr indent="-361950" lvl="0" marL="457200" rtl="0" algn="ctr">
              <a:lnSpc>
                <a:spcPct val="90000"/>
              </a:lnSpc>
              <a:spcBef>
                <a:spcPts val="800"/>
              </a:spcBef>
              <a:spcAft>
                <a:spcPts val="0"/>
              </a:spcAft>
              <a:buClr>
                <a:schemeClr val="dk1"/>
              </a:buClr>
              <a:buSzPct val="142857"/>
              <a:buNone/>
            </a:pPr>
            <a:br>
              <a:rPr lang="es-ES"/>
            </a:br>
            <a:endParaRPr/>
          </a:p>
        </p:txBody>
      </p:sp>
      <p:pic>
        <p:nvPicPr>
          <p:cNvPr id="209" name="Google Shape;209;p13"/>
          <p:cNvPicPr preferRelativeResize="0"/>
          <p:nvPr/>
        </p:nvPicPr>
        <p:blipFill rotWithShape="1">
          <a:blip r:embed="rId3">
            <a:alphaModFix/>
          </a:blip>
          <a:srcRect b="0" l="0" r="0" t="0"/>
          <a:stretch/>
        </p:blipFill>
        <p:spPr>
          <a:xfrm>
            <a:off x="1448443" y="2138491"/>
            <a:ext cx="6543675" cy="226695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09"/>
          <p:cNvSpPr txBox="1"/>
          <p:nvPr>
            <p:ph type="ctrTitle"/>
          </p:nvPr>
        </p:nvSpPr>
        <p:spPr>
          <a:xfrm>
            <a:off x="214185" y="140041"/>
            <a:ext cx="8616778" cy="77895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Diferencia entre Map y ForEach</a:t>
            </a:r>
            <a:endParaRPr/>
          </a:p>
        </p:txBody>
      </p:sp>
      <p:sp>
        <p:nvSpPr>
          <p:cNvPr id="1100" name="Google Shape;1100;p109"/>
          <p:cNvSpPr txBox="1"/>
          <p:nvPr>
            <p:ph idx="1" type="subTitle"/>
          </p:nvPr>
        </p:nvSpPr>
        <p:spPr>
          <a:xfrm>
            <a:off x="1143000" y="1136821"/>
            <a:ext cx="6858000" cy="535459"/>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Consideremos el siguiente arreglo:</a:t>
            </a:r>
            <a:endParaRPr/>
          </a:p>
        </p:txBody>
      </p:sp>
      <p:pic>
        <p:nvPicPr>
          <p:cNvPr id="1101" name="Google Shape;1101;p109"/>
          <p:cNvPicPr preferRelativeResize="0"/>
          <p:nvPr/>
        </p:nvPicPr>
        <p:blipFill rotWithShape="1">
          <a:blip r:embed="rId3">
            <a:alphaModFix/>
          </a:blip>
          <a:srcRect b="0" l="0" r="0" t="0"/>
          <a:stretch/>
        </p:blipFill>
        <p:spPr>
          <a:xfrm>
            <a:off x="3019425" y="1617706"/>
            <a:ext cx="3105150" cy="342900"/>
          </a:xfrm>
          <a:prstGeom prst="rect">
            <a:avLst/>
          </a:prstGeom>
          <a:noFill/>
          <a:ln>
            <a:noFill/>
          </a:ln>
        </p:spPr>
      </p:pic>
      <p:sp>
        <p:nvSpPr>
          <p:cNvPr id="1102" name="Google Shape;1102;p109"/>
          <p:cNvSpPr txBox="1"/>
          <p:nvPr/>
        </p:nvSpPr>
        <p:spPr>
          <a:xfrm>
            <a:off x="1143000" y="2055339"/>
            <a:ext cx="6858000" cy="535459"/>
          </a:xfrm>
          <a:prstGeom prst="rect">
            <a:avLst/>
          </a:prstGeom>
          <a:noFill/>
          <a:ln>
            <a:noFill/>
          </a:ln>
        </p:spPr>
        <p:txBody>
          <a:bodyPr anchorCtr="0" anchor="t" bIns="34275" lIns="68575" spcFirstLastPara="1" rIns="68575" wrap="square" tIns="34275">
            <a:normAutofit fontScale="92500" lnSpcReduction="20000"/>
          </a:bodyPr>
          <a:lstStyle/>
          <a:p>
            <a:pPr indent="-361950" lvl="0" marL="457200" marR="0" rtl="0" algn="ctr">
              <a:lnSpc>
                <a:spcPct val="90000"/>
              </a:lnSpc>
              <a:spcBef>
                <a:spcPts val="800"/>
              </a:spcBef>
              <a:spcAft>
                <a:spcPts val="0"/>
              </a:spcAft>
              <a:buClr>
                <a:schemeClr val="dk1"/>
              </a:buClr>
              <a:buSzPct val="108107"/>
              <a:buFont typeface="Arial"/>
              <a:buNone/>
            </a:pPr>
            <a:r>
              <a:rPr b="0" i="0" lang="es-ES" sz="1800" u="none" cap="none" strike="noStrike">
                <a:solidFill>
                  <a:schemeClr val="dk1"/>
                </a:solidFill>
                <a:latin typeface="Nunito"/>
                <a:ea typeface="Nunito"/>
                <a:cs typeface="Nunito"/>
                <a:sym typeface="Nunito"/>
              </a:rPr>
              <a:t>Queremos obtener el doble de cada valor: para eso vamos a utilizar map y forEach.</a:t>
            </a:r>
            <a:endParaRPr b="0" i="0" sz="1800" u="none" cap="none" strike="noStrike">
              <a:solidFill>
                <a:schemeClr val="dk1"/>
              </a:solidFill>
              <a:latin typeface="Nunito"/>
              <a:ea typeface="Nunito"/>
              <a:cs typeface="Nunito"/>
              <a:sym typeface="Nunito"/>
            </a:endParaRPr>
          </a:p>
        </p:txBody>
      </p:sp>
      <p:pic>
        <p:nvPicPr>
          <p:cNvPr id="1103" name="Google Shape;1103;p109"/>
          <p:cNvPicPr preferRelativeResize="0"/>
          <p:nvPr/>
        </p:nvPicPr>
        <p:blipFill rotWithShape="1">
          <a:blip r:embed="rId4">
            <a:alphaModFix/>
          </a:blip>
          <a:srcRect b="0" l="0" r="0" t="0"/>
          <a:stretch/>
        </p:blipFill>
        <p:spPr>
          <a:xfrm>
            <a:off x="882479" y="2788380"/>
            <a:ext cx="3276600" cy="1609725"/>
          </a:xfrm>
          <a:prstGeom prst="rect">
            <a:avLst/>
          </a:prstGeom>
          <a:noFill/>
          <a:ln>
            <a:noFill/>
          </a:ln>
        </p:spPr>
      </p:pic>
      <p:pic>
        <p:nvPicPr>
          <p:cNvPr id="1104" name="Google Shape;1104;p109"/>
          <p:cNvPicPr preferRelativeResize="0"/>
          <p:nvPr/>
        </p:nvPicPr>
        <p:blipFill rotWithShape="1">
          <a:blip r:embed="rId5">
            <a:alphaModFix/>
          </a:blip>
          <a:srcRect b="0" l="0" r="0" t="0"/>
          <a:stretch/>
        </p:blipFill>
        <p:spPr>
          <a:xfrm>
            <a:off x="4572000" y="2740755"/>
            <a:ext cx="3295650" cy="165735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10"/>
          <p:cNvSpPr txBox="1"/>
          <p:nvPr>
            <p:ph idx="1" type="subTitle"/>
          </p:nvPr>
        </p:nvSpPr>
        <p:spPr>
          <a:xfrm>
            <a:off x="904875" y="1095151"/>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Al comparar map con forEach, vemos que forEach es un 18% más lento que map:</a:t>
            </a:r>
            <a:endParaRPr/>
          </a:p>
        </p:txBody>
      </p:sp>
      <p:sp>
        <p:nvSpPr>
          <p:cNvPr id="1110" name="Google Shape;1110;p110"/>
          <p:cNvSpPr txBox="1"/>
          <p:nvPr/>
        </p:nvSpPr>
        <p:spPr>
          <a:xfrm>
            <a:off x="214185" y="140041"/>
            <a:ext cx="8616778" cy="778959"/>
          </a:xfrm>
          <a:prstGeom prst="rect">
            <a:avLst/>
          </a:prstGeom>
          <a:noFill/>
          <a:ln>
            <a:noFill/>
          </a:ln>
        </p:spPr>
        <p:txBody>
          <a:bodyPr anchorCtr="0" anchor="b" bIns="34275" lIns="68575" spcFirstLastPara="1" rIns="68575" wrap="square" tIns="34275">
            <a:normAutofit/>
          </a:bodyPr>
          <a:lstStyle/>
          <a:p>
            <a:pPr indent="0" lvl="0" marL="0" marR="0" rtl="0" algn="ctr">
              <a:lnSpc>
                <a:spcPct val="90000"/>
              </a:lnSpc>
              <a:spcBef>
                <a:spcPts val="0"/>
              </a:spcBef>
              <a:spcAft>
                <a:spcPts val="0"/>
              </a:spcAft>
              <a:buClr>
                <a:srgbClr val="4089D7"/>
              </a:buClr>
              <a:buSzPts val="4100"/>
              <a:buFont typeface="Nunito"/>
              <a:buNone/>
            </a:pPr>
            <a:r>
              <a:rPr b="1" i="0" lang="es-ES" sz="4100" u="none" cap="none" strike="noStrike">
                <a:solidFill>
                  <a:srgbClr val="4089D7"/>
                </a:solidFill>
                <a:latin typeface="Nunito"/>
                <a:ea typeface="Nunito"/>
                <a:cs typeface="Nunito"/>
                <a:sym typeface="Nunito"/>
              </a:rPr>
              <a:t>Diferencia entre Map y ForEach</a:t>
            </a:r>
            <a:endParaRPr b="1" i="0" sz="4100" u="none" cap="none" strike="noStrike">
              <a:solidFill>
                <a:srgbClr val="4089D7"/>
              </a:solidFill>
              <a:latin typeface="Nunito"/>
              <a:ea typeface="Nunito"/>
              <a:cs typeface="Nunito"/>
              <a:sym typeface="Nunito"/>
            </a:endParaRPr>
          </a:p>
        </p:txBody>
      </p:sp>
      <p:pic>
        <p:nvPicPr>
          <p:cNvPr id="1111" name="Google Shape;1111;p110"/>
          <p:cNvPicPr preferRelativeResize="0"/>
          <p:nvPr/>
        </p:nvPicPr>
        <p:blipFill rotWithShape="1">
          <a:blip r:embed="rId3">
            <a:alphaModFix/>
          </a:blip>
          <a:srcRect b="0" l="0" r="0" t="0"/>
          <a:stretch/>
        </p:blipFill>
        <p:spPr>
          <a:xfrm>
            <a:off x="904875" y="1862009"/>
            <a:ext cx="7334250" cy="1847850"/>
          </a:xfrm>
          <a:prstGeom prst="rect">
            <a:avLst/>
          </a:prstGeom>
          <a:noFill/>
          <a:ln>
            <a:noFill/>
          </a:ln>
        </p:spPr>
      </p:pic>
      <p:sp>
        <p:nvSpPr>
          <p:cNvPr id="1112" name="Google Shape;1112;p110"/>
          <p:cNvSpPr txBox="1"/>
          <p:nvPr/>
        </p:nvSpPr>
        <p:spPr>
          <a:xfrm>
            <a:off x="1093574" y="3709859"/>
            <a:ext cx="6858000" cy="1241700"/>
          </a:xfrm>
          <a:prstGeom prst="rect">
            <a:avLst/>
          </a:prstGeom>
          <a:noFill/>
          <a:ln>
            <a:noFill/>
          </a:ln>
        </p:spPr>
        <p:txBody>
          <a:bodyPr anchorCtr="0" anchor="t" bIns="34275" lIns="68575" spcFirstLastPara="1" rIns="68575" wrap="square" tIns="34275">
            <a:normAutofit/>
          </a:bodyPr>
          <a:lstStyle/>
          <a:p>
            <a:pPr indent="-361950" lvl="0" marL="457200" marR="0" rtl="0" algn="ctr">
              <a:lnSpc>
                <a:spcPct val="90000"/>
              </a:lnSpc>
              <a:spcBef>
                <a:spcPts val="800"/>
              </a:spcBef>
              <a:spcAft>
                <a:spcPts val="0"/>
              </a:spcAft>
              <a:buClr>
                <a:schemeClr val="dk1"/>
              </a:buClr>
              <a:buSzPts val="1800"/>
              <a:buFont typeface="Arial"/>
              <a:buNone/>
            </a:pPr>
            <a:r>
              <a:rPr b="0" i="0" lang="es-ES" sz="1800" u="none" cap="none" strike="noStrike">
                <a:solidFill>
                  <a:schemeClr val="dk1"/>
                </a:solidFill>
                <a:latin typeface="Nunito"/>
                <a:ea typeface="Nunito"/>
                <a:cs typeface="Nunito"/>
                <a:sym typeface="Nunito"/>
              </a:rPr>
              <a:t>Sin embargo, estos valores pueden variar ya que dependen del navegador utilizado. Hacé la </a:t>
            </a:r>
            <a:r>
              <a:rPr b="1" i="0" lang="es-ES" sz="1800" u="sng" cap="none" strike="noStrike">
                <a:solidFill>
                  <a:schemeClr val="dk1"/>
                </a:solidFill>
                <a:latin typeface="Nunito"/>
                <a:ea typeface="Nunito"/>
                <a:cs typeface="Nunito"/>
                <a:sym typeface="Nunito"/>
                <a:hlinkClick r:id="rId4">
                  <a:extLst>
                    <a:ext uri="{A12FA001-AC4F-418D-AE19-62706E023703}">
                      <ahyp:hlinkClr val="tx"/>
                    </a:ext>
                  </a:extLst>
                </a:hlinkClick>
              </a:rPr>
              <a:t>misma prueba</a:t>
            </a:r>
            <a:r>
              <a:rPr b="0" i="0" lang="es-ES" sz="1800" u="none" cap="none" strike="noStrike">
                <a:solidFill>
                  <a:schemeClr val="dk1"/>
                </a:solidFill>
                <a:latin typeface="Nunito"/>
                <a:ea typeface="Nunito"/>
                <a:cs typeface="Nunito"/>
                <a:sym typeface="Nunito"/>
              </a:rPr>
              <a:t> desde tu navegador.</a:t>
            </a:r>
            <a:endParaRPr b="0" i="0" sz="1800" u="none" cap="none" strike="noStrike">
              <a:solidFill>
                <a:schemeClr val="dk1"/>
              </a:solidFill>
              <a:latin typeface="Nunito"/>
              <a:ea typeface="Nunito"/>
              <a:cs typeface="Nunito"/>
              <a:sym typeface="Nunito"/>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11"/>
          <p:cNvSpPr txBox="1"/>
          <p:nvPr>
            <p:ph idx="1" type="subTitle"/>
          </p:nvPr>
        </p:nvSpPr>
        <p:spPr>
          <a:xfrm>
            <a:off x="486032" y="1021010"/>
            <a:ext cx="8542638" cy="1241700"/>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Clr>
                <a:schemeClr val="dk1"/>
              </a:buClr>
              <a:buSzPct val="108107"/>
              <a:buNone/>
            </a:pPr>
            <a:r>
              <a:rPr lang="es-ES"/>
              <a:t>El método .reduce() nos permite recorrer el arreglo y obtener un resultado reducido en base a cada elemento del arreglo.</a:t>
            </a:r>
            <a:endParaRPr/>
          </a:p>
          <a:p>
            <a:pPr indent="-361950" lvl="0" marL="457200" rtl="0" algn="ctr">
              <a:lnSpc>
                <a:spcPct val="90000"/>
              </a:lnSpc>
              <a:spcBef>
                <a:spcPts val="800"/>
              </a:spcBef>
              <a:spcAft>
                <a:spcPts val="0"/>
              </a:spcAft>
              <a:buClr>
                <a:schemeClr val="dk1"/>
              </a:buClr>
              <a:buSzPct val="108107"/>
              <a:buNone/>
            </a:pPr>
            <a:r>
              <a:rPr lang="es-ES"/>
              <a:t>Para aprender más sobre este método, mirá la </a:t>
            </a:r>
            <a:r>
              <a:rPr b="1" lang="es-ES" u="sng">
                <a:solidFill>
                  <a:schemeClr val="hlink"/>
                </a:solidFill>
                <a:hlinkClick r:id="rId3"/>
              </a:rPr>
              <a:t>documentación de Mozilla</a:t>
            </a:r>
            <a:r>
              <a:rPr lang="es-ES"/>
              <a:t>.</a:t>
            </a:r>
            <a:endParaRPr/>
          </a:p>
          <a:p>
            <a:pPr indent="-361950" lvl="0" marL="457200" rtl="0" algn="ctr">
              <a:lnSpc>
                <a:spcPct val="90000"/>
              </a:lnSpc>
              <a:spcBef>
                <a:spcPts val="800"/>
              </a:spcBef>
              <a:spcAft>
                <a:spcPts val="0"/>
              </a:spcAft>
              <a:buClr>
                <a:schemeClr val="dk1"/>
              </a:buClr>
              <a:buSzPct val="108107"/>
              <a:buNone/>
            </a:pPr>
            <a:r>
              <a:rPr lang="es-ES"/>
              <a:t>Veamos un ejemplo:</a:t>
            </a:r>
            <a:endParaRPr/>
          </a:p>
          <a:p>
            <a:pPr indent="-361950" lvl="0" marL="457200" rtl="0" algn="ctr">
              <a:lnSpc>
                <a:spcPct val="90000"/>
              </a:lnSpc>
              <a:spcBef>
                <a:spcPts val="800"/>
              </a:spcBef>
              <a:spcAft>
                <a:spcPts val="0"/>
              </a:spcAft>
              <a:buClr>
                <a:schemeClr val="dk1"/>
              </a:buClr>
              <a:buSzPct val="108107"/>
              <a:buNone/>
            </a:pPr>
            <a:r>
              <a:t/>
            </a:r>
            <a:endParaRPr/>
          </a:p>
        </p:txBody>
      </p:sp>
      <p:sp>
        <p:nvSpPr>
          <p:cNvPr id="1118" name="Google Shape;1118;p111"/>
          <p:cNvSpPr txBox="1"/>
          <p:nvPr>
            <p:ph type="ctrTitle"/>
          </p:nvPr>
        </p:nvSpPr>
        <p:spPr>
          <a:xfrm>
            <a:off x="214185" y="140041"/>
            <a:ext cx="8616778" cy="77895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i="1" lang="es-ES"/>
              <a:t>Reduce</a:t>
            </a:r>
            <a:endParaRPr/>
          </a:p>
        </p:txBody>
      </p:sp>
      <p:pic>
        <p:nvPicPr>
          <p:cNvPr id="1119" name="Google Shape;1119;p111"/>
          <p:cNvPicPr preferRelativeResize="0"/>
          <p:nvPr/>
        </p:nvPicPr>
        <p:blipFill rotWithShape="1">
          <a:blip r:embed="rId4">
            <a:alphaModFix/>
          </a:blip>
          <a:srcRect b="0" l="0" r="0" t="0"/>
          <a:stretch/>
        </p:blipFill>
        <p:spPr>
          <a:xfrm>
            <a:off x="2145700" y="2349329"/>
            <a:ext cx="4819650" cy="149542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12"/>
          <p:cNvSpPr txBox="1"/>
          <p:nvPr>
            <p:ph idx="1" type="subTitle"/>
          </p:nvPr>
        </p:nvSpPr>
        <p:spPr>
          <a:xfrm>
            <a:off x="486032" y="1021010"/>
            <a:ext cx="8542638"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Recapitulando, el método .reduce() tiene un segundo parámetro que es el valor inicial del acumulador.</a:t>
            </a:r>
            <a:endParaRPr/>
          </a:p>
        </p:txBody>
      </p:sp>
      <p:sp>
        <p:nvSpPr>
          <p:cNvPr id="1125" name="Google Shape;1125;p112"/>
          <p:cNvSpPr txBox="1"/>
          <p:nvPr>
            <p:ph type="ctrTitle"/>
          </p:nvPr>
        </p:nvSpPr>
        <p:spPr>
          <a:xfrm>
            <a:off x="214185" y="140041"/>
            <a:ext cx="8616778" cy="77895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i="1" lang="es-ES"/>
              <a:t>Reduce</a:t>
            </a:r>
            <a:endParaRPr/>
          </a:p>
        </p:txBody>
      </p:sp>
      <p:pic>
        <p:nvPicPr>
          <p:cNvPr id="1126" name="Google Shape;1126;p112"/>
          <p:cNvPicPr preferRelativeResize="0"/>
          <p:nvPr/>
        </p:nvPicPr>
        <p:blipFill rotWithShape="1">
          <a:blip r:embed="rId3">
            <a:alphaModFix/>
          </a:blip>
          <a:srcRect b="0" l="0" r="0" t="0"/>
          <a:stretch/>
        </p:blipFill>
        <p:spPr>
          <a:xfrm>
            <a:off x="1394382" y="1842187"/>
            <a:ext cx="6734175" cy="20193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13"/>
          <p:cNvSpPr txBox="1"/>
          <p:nvPr>
            <p:ph idx="1" type="subTitle"/>
          </p:nvPr>
        </p:nvSpPr>
        <p:spPr>
          <a:xfrm>
            <a:off x="477794" y="633831"/>
            <a:ext cx="8542638" cy="430587"/>
          </a:xfrm>
          <a:prstGeom prst="rect">
            <a:avLst/>
          </a:prstGeom>
          <a:noFill/>
          <a:ln>
            <a:noFill/>
          </a:ln>
        </p:spPr>
        <p:txBody>
          <a:bodyPr anchorCtr="0" anchor="t" bIns="34275" lIns="68575" spcFirstLastPara="1" rIns="68575" wrap="square" tIns="34275">
            <a:noAutofit/>
          </a:bodyPr>
          <a:lstStyle/>
          <a:p>
            <a:pPr indent="-361950" lvl="0" marL="457200" rtl="0" algn="ctr">
              <a:lnSpc>
                <a:spcPct val="90000"/>
              </a:lnSpc>
              <a:spcBef>
                <a:spcPts val="800"/>
              </a:spcBef>
              <a:spcAft>
                <a:spcPts val="0"/>
              </a:spcAft>
              <a:buClr>
                <a:schemeClr val="dk1"/>
              </a:buClr>
              <a:buSzPts val="1800"/>
              <a:buNone/>
            </a:pPr>
            <a:r>
              <a:rPr lang="es-ES" sz="1200"/>
              <a:t>El método .reduce() es muy versátil: se ejecuta sobre un arreglo y puede retornar cualquier otro tipo de dato (ya sea un Arreglo, Objeto, Número, </a:t>
            </a:r>
            <a:r>
              <a:rPr i="1" lang="es-ES" sz="1200"/>
              <a:t>String</a:t>
            </a:r>
            <a:r>
              <a:rPr lang="es-ES" sz="1200"/>
              <a:t>, etc.)</a:t>
            </a:r>
            <a:endParaRPr/>
          </a:p>
          <a:p>
            <a:pPr indent="-361950" lvl="0" marL="457200" rtl="0" algn="ctr">
              <a:lnSpc>
                <a:spcPct val="90000"/>
              </a:lnSpc>
              <a:spcBef>
                <a:spcPts val="800"/>
              </a:spcBef>
              <a:spcAft>
                <a:spcPts val="0"/>
              </a:spcAft>
              <a:buClr>
                <a:schemeClr val="dk1"/>
              </a:buClr>
              <a:buSzPts val="1800"/>
              <a:buNone/>
            </a:pPr>
            <a:r>
              <a:rPr lang="es-ES" sz="1200"/>
              <a:t>Veamos un ejemplo:</a:t>
            </a:r>
            <a:endParaRPr/>
          </a:p>
        </p:txBody>
      </p:sp>
      <p:sp>
        <p:nvSpPr>
          <p:cNvPr id="1132" name="Google Shape;1132;p113"/>
          <p:cNvSpPr txBox="1"/>
          <p:nvPr>
            <p:ph type="ctrTitle"/>
          </p:nvPr>
        </p:nvSpPr>
        <p:spPr>
          <a:xfrm>
            <a:off x="214185" y="-57667"/>
            <a:ext cx="8616778" cy="77895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i="1" lang="es-ES"/>
              <a:t>Reduce</a:t>
            </a:r>
            <a:endParaRPr/>
          </a:p>
        </p:txBody>
      </p:sp>
      <p:pic>
        <p:nvPicPr>
          <p:cNvPr id="1133" name="Google Shape;1133;p113"/>
          <p:cNvPicPr preferRelativeResize="0"/>
          <p:nvPr/>
        </p:nvPicPr>
        <p:blipFill rotWithShape="1">
          <a:blip r:embed="rId3">
            <a:alphaModFix/>
          </a:blip>
          <a:srcRect b="0" l="0" r="0" t="0"/>
          <a:stretch/>
        </p:blipFill>
        <p:spPr>
          <a:xfrm>
            <a:off x="1588615" y="1459834"/>
            <a:ext cx="6286757" cy="3380152"/>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14"/>
          <p:cNvSpPr txBox="1"/>
          <p:nvPr>
            <p:ph type="ctrTitle"/>
          </p:nvPr>
        </p:nvSpPr>
        <p:spPr>
          <a:xfrm>
            <a:off x="1126525" y="321275"/>
            <a:ext cx="6858000" cy="72953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Objetos</a:t>
            </a:r>
            <a:endParaRPr/>
          </a:p>
        </p:txBody>
      </p:sp>
      <p:sp>
        <p:nvSpPr>
          <p:cNvPr id="1139" name="Google Shape;1139;p114"/>
          <p:cNvSpPr txBox="1"/>
          <p:nvPr>
            <p:ph idx="1" type="subTitle"/>
          </p:nvPr>
        </p:nvSpPr>
        <p:spPr>
          <a:xfrm>
            <a:off x="560172" y="1260389"/>
            <a:ext cx="8081319" cy="3146854"/>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Clr>
                <a:schemeClr val="dk1"/>
              </a:buClr>
              <a:buSzPct val="108107"/>
              <a:buNone/>
            </a:pPr>
            <a:r>
              <a:rPr lang="es-ES"/>
              <a:t>En JavaScript, un </a:t>
            </a:r>
            <a:r>
              <a:rPr b="1" lang="es-ES"/>
              <a:t>Objeto</a:t>
            </a:r>
            <a:r>
              <a:rPr lang="es-ES"/>
              <a:t> es una entidad independiente con Propiedades. A su vez, esas Propiedades tienen valores.</a:t>
            </a:r>
            <a:endParaRPr/>
          </a:p>
          <a:p>
            <a:pPr indent="-361950" lvl="0" marL="457200" rtl="0" algn="ctr">
              <a:lnSpc>
                <a:spcPct val="90000"/>
              </a:lnSpc>
              <a:spcBef>
                <a:spcPts val="800"/>
              </a:spcBef>
              <a:spcAft>
                <a:spcPts val="0"/>
              </a:spcAft>
              <a:buClr>
                <a:schemeClr val="dk1"/>
              </a:buClr>
              <a:buSzPct val="108107"/>
              <a:buNone/>
            </a:pPr>
            <a:r>
              <a:rPr lang="es-ES"/>
              <a:t>Los Objetos son tan importantes en programación que surgió una rama entera dedicada a ellos: la </a:t>
            </a:r>
            <a:r>
              <a:rPr b="1" lang="es-ES"/>
              <a:t>Programación Orientada a Objetos</a:t>
            </a:r>
            <a:r>
              <a:rPr lang="es-ES"/>
              <a:t> (POO; en inglés </a:t>
            </a:r>
            <a:r>
              <a:rPr i="1" lang="es-ES"/>
              <a:t>Object-Oriented Programming</a:t>
            </a:r>
            <a:r>
              <a:rPr lang="es-ES"/>
              <a:t>). Volveremos a este tema en el próximo módulo.</a:t>
            </a:r>
            <a:br>
              <a:rPr lang="es-ES"/>
            </a:br>
            <a:endParaRPr/>
          </a:p>
          <a:p>
            <a:pPr indent="-361950" lvl="0" marL="457200" rtl="0" algn="ctr">
              <a:lnSpc>
                <a:spcPct val="90000"/>
              </a:lnSpc>
              <a:spcBef>
                <a:spcPts val="800"/>
              </a:spcBef>
              <a:spcAft>
                <a:spcPts val="0"/>
              </a:spcAft>
              <a:buClr>
                <a:schemeClr val="dk1"/>
              </a:buClr>
              <a:buSzPct val="108107"/>
              <a:buNone/>
            </a:pPr>
            <a:r>
              <a:rPr lang="es-ES"/>
              <a:t>El concepto de Objetos puede compararse con entidades de la vida real. Por ejemplo, una persona representaría un Objeto con ciertas Propiedades: su color de pelo, cierta edad, la ciudad en la que vive, etc. Del mismo modo, los Objetos en JavaScript pueden tener Propiedades que definan sus características.</a:t>
            </a:r>
            <a:endParaRPr/>
          </a:p>
          <a:p>
            <a:pPr indent="-361950" lvl="0" marL="457200" rtl="0" algn="ctr">
              <a:lnSpc>
                <a:spcPct val="90000"/>
              </a:lnSpc>
              <a:spcBef>
                <a:spcPts val="800"/>
              </a:spcBef>
              <a:spcAft>
                <a:spcPts val="0"/>
              </a:spcAft>
              <a:buClr>
                <a:schemeClr val="dk1"/>
              </a:buClr>
              <a:buSzPct val="108107"/>
              <a:buNone/>
            </a:pPr>
            <a:r>
              <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15"/>
          <p:cNvSpPr txBox="1"/>
          <p:nvPr>
            <p:ph type="ctrTitle"/>
          </p:nvPr>
        </p:nvSpPr>
        <p:spPr>
          <a:xfrm>
            <a:off x="1126525" y="321275"/>
            <a:ext cx="6858000" cy="72953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¿Qué Es La POO?</a:t>
            </a:r>
            <a:endParaRPr/>
          </a:p>
        </p:txBody>
      </p:sp>
      <p:sp>
        <p:nvSpPr>
          <p:cNvPr id="1145" name="Google Shape;1145;p115"/>
          <p:cNvSpPr txBox="1"/>
          <p:nvPr>
            <p:ph idx="1" type="subTitle"/>
          </p:nvPr>
        </p:nvSpPr>
        <p:spPr>
          <a:xfrm>
            <a:off x="560172" y="1260389"/>
            <a:ext cx="8081319" cy="3146854"/>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Clr>
                <a:schemeClr val="dk1"/>
              </a:buClr>
              <a:buSzPct val="108107"/>
              <a:buNone/>
            </a:pPr>
            <a:r>
              <a:rPr lang="es-ES"/>
              <a:t>La </a:t>
            </a:r>
            <a:r>
              <a:rPr b="1" i="1" lang="es-ES"/>
              <a:t>Programación Orientada a Objetos</a:t>
            </a:r>
            <a:r>
              <a:rPr b="1" lang="es-ES"/>
              <a:t> (POO)</a:t>
            </a:r>
            <a:r>
              <a:rPr lang="es-ES"/>
              <a:t> es una manera de programar que facilita el desarrollo de sistemas complejos y de gran tamaño.</a:t>
            </a:r>
            <a:endParaRPr/>
          </a:p>
          <a:p>
            <a:pPr indent="-361950" lvl="0" marL="457200" rtl="0" algn="ctr">
              <a:lnSpc>
                <a:spcPct val="90000"/>
              </a:lnSpc>
              <a:spcBef>
                <a:spcPts val="800"/>
              </a:spcBef>
              <a:spcAft>
                <a:spcPts val="0"/>
              </a:spcAft>
              <a:buClr>
                <a:schemeClr val="dk1"/>
              </a:buClr>
              <a:buSzPct val="108107"/>
              <a:buNone/>
            </a:pPr>
            <a:r>
              <a:rPr lang="es-ES"/>
              <a:t>Esta técnica nació a fines de los años 80 y se volvió popular rápidamente porque es más cercana a cómo expresaríamos las cosas en la vida real: dividiendo los componentes de un programa en Objetos que poseen datos (</a:t>
            </a:r>
            <a:r>
              <a:rPr b="1" lang="es-ES"/>
              <a:t>Propiedades</a:t>
            </a:r>
            <a:r>
              <a:rPr lang="es-ES"/>
              <a:t>) y comportamientos (</a:t>
            </a:r>
            <a:r>
              <a:rPr b="1" lang="es-ES"/>
              <a:t>Métodos</a:t>
            </a:r>
            <a:r>
              <a:rPr lang="es-ES"/>
              <a:t>) que se comunican entre sí.</a:t>
            </a:r>
            <a:endParaRPr/>
          </a:p>
          <a:p>
            <a:pPr indent="-361950" lvl="0" marL="457200" rtl="0" algn="l">
              <a:lnSpc>
                <a:spcPct val="90000"/>
              </a:lnSpc>
              <a:spcBef>
                <a:spcPts val="800"/>
              </a:spcBef>
              <a:spcAft>
                <a:spcPts val="0"/>
              </a:spcAft>
              <a:buSzPct val="108107"/>
              <a:buFont typeface="Arial"/>
              <a:buChar char="•"/>
            </a:pPr>
            <a:r>
              <a:rPr lang="es-ES"/>
              <a:t>Dentro de sus ventajas, podemos destacar:</a:t>
            </a:r>
            <a:endParaRPr/>
          </a:p>
          <a:p>
            <a:pPr indent="-361950" lvl="0" marL="457200" rtl="0" algn="l">
              <a:lnSpc>
                <a:spcPct val="90000"/>
              </a:lnSpc>
              <a:spcBef>
                <a:spcPts val="800"/>
              </a:spcBef>
              <a:spcAft>
                <a:spcPts val="0"/>
              </a:spcAft>
              <a:buSzPct val="108107"/>
              <a:buFont typeface="Arial"/>
              <a:buChar char="•"/>
            </a:pPr>
            <a:r>
              <a:rPr lang="es-ES"/>
              <a:t>Fácil de modificar.</a:t>
            </a:r>
            <a:endParaRPr/>
          </a:p>
          <a:p>
            <a:pPr indent="-361950" lvl="0" marL="457200" rtl="0" algn="l">
              <a:lnSpc>
                <a:spcPct val="90000"/>
              </a:lnSpc>
              <a:spcBef>
                <a:spcPts val="800"/>
              </a:spcBef>
              <a:spcAft>
                <a:spcPts val="0"/>
              </a:spcAft>
              <a:buSzPct val="108107"/>
              <a:buFont typeface="Arial"/>
              <a:buChar char="•"/>
            </a:pPr>
            <a:r>
              <a:rPr lang="es-ES"/>
              <a:t>Escalabilidad.</a:t>
            </a:r>
            <a:endParaRPr/>
          </a:p>
          <a:p>
            <a:pPr indent="-361950" lvl="0" marL="457200" rtl="0" algn="l">
              <a:lnSpc>
                <a:spcPct val="90000"/>
              </a:lnSpc>
              <a:spcBef>
                <a:spcPts val="800"/>
              </a:spcBef>
              <a:spcAft>
                <a:spcPts val="0"/>
              </a:spcAft>
              <a:buSzPct val="108107"/>
              <a:buFont typeface="Arial"/>
              <a:buChar char="•"/>
            </a:pPr>
            <a:r>
              <a:rPr lang="es-ES"/>
              <a:t>Reusabilidad.</a:t>
            </a:r>
            <a:endParaRPr/>
          </a:p>
          <a:p>
            <a:pPr indent="-361950" lvl="0" marL="457200" rtl="0" algn="l">
              <a:lnSpc>
                <a:spcPct val="90000"/>
              </a:lnSpc>
              <a:spcBef>
                <a:spcPts val="800"/>
              </a:spcBef>
              <a:spcAft>
                <a:spcPts val="0"/>
              </a:spcAft>
              <a:buSzPct val="108107"/>
              <a:buFont typeface="Arial"/>
              <a:buChar char="•"/>
            </a:pPr>
            <a:r>
              <a:rPr lang="es-ES"/>
              <a:t>Mantenibilidad.</a:t>
            </a:r>
            <a:endParaRPr/>
          </a:p>
          <a:p>
            <a:pPr indent="-361950" lvl="0" marL="457200" rtl="0" algn="ctr">
              <a:lnSpc>
                <a:spcPct val="90000"/>
              </a:lnSpc>
              <a:spcBef>
                <a:spcPts val="800"/>
              </a:spcBef>
              <a:spcAft>
                <a:spcPts val="0"/>
              </a:spcAft>
              <a:buClr>
                <a:schemeClr val="dk1"/>
              </a:buClr>
              <a:buSzPct val="108107"/>
              <a:buNone/>
            </a:pPr>
            <a:r>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16"/>
          <p:cNvSpPr txBox="1"/>
          <p:nvPr>
            <p:ph type="ctrTitle"/>
          </p:nvPr>
        </p:nvSpPr>
        <p:spPr>
          <a:xfrm>
            <a:off x="1110049" y="395415"/>
            <a:ext cx="6858000" cy="836623"/>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Objetos</a:t>
            </a:r>
            <a:endParaRPr/>
          </a:p>
        </p:txBody>
      </p:sp>
      <p:sp>
        <p:nvSpPr>
          <p:cNvPr id="1151" name="Google Shape;1151;p116"/>
          <p:cNvSpPr txBox="1"/>
          <p:nvPr>
            <p:ph idx="1" type="subTitle"/>
          </p:nvPr>
        </p:nvSpPr>
        <p:spPr>
          <a:xfrm>
            <a:off x="486031" y="1350524"/>
            <a:ext cx="8097795" cy="3336806"/>
          </a:xfrm>
          <a:prstGeom prst="rect">
            <a:avLst/>
          </a:prstGeom>
          <a:noFill/>
          <a:ln>
            <a:noFill/>
          </a:ln>
        </p:spPr>
        <p:txBody>
          <a:bodyPr anchorCtr="0" anchor="t" bIns="34275" lIns="68575" spcFirstLastPara="1" rIns="68575" wrap="square" tIns="34275">
            <a:normAutofit fontScale="85000" lnSpcReduction="20000"/>
          </a:bodyPr>
          <a:lstStyle/>
          <a:p>
            <a:pPr indent="-361950" lvl="0" marL="457200" rtl="0" algn="ctr">
              <a:lnSpc>
                <a:spcPct val="90000"/>
              </a:lnSpc>
              <a:spcBef>
                <a:spcPts val="800"/>
              </a:spcBef>
              <a:spcAft>
                <a:spcPts val="0"/>
              </a:spcAft>
              <a:buClr>
                <a:schemeClr val="dk1"/>
              </a:buClr>
              <a:buSzPct val="117647"/>
              <a:buNone/>
            </a:pPr>
            <a:r>
              <a:rPr b="1" lang="es-ES"/>
              <a:t>Sintaxis De Los Objetos</a:t>
            </a:r>
            <a:endParaRPr/>
          </a:p>
          <a:p>
            <a:pPr indent="-361950" lvl="0" marL="457200" rtl="0" algn="ctr">
              <a:lnSpc>
                <a:spcPct val="90000"/>
              </a:lnSpc>
              <a:spcBef>
                <a:spcPts val="800"/>
              </a:spcBef>
              <a:spcAft>
                <a:spcPts val="0"/>
              </a:spcAft>
              <a:buClr>
                <a:schemeClr val="dk1"/>
              </a:buClr>
              <a:buSzPct val="117647"/>
              <a:buNone/>
            </a:pPr>
            <a:r>
              <a:t/>
            </a:r>
            <a:endParaRPr b="1"/>
          </a:p>
          <a:p>
            <a:pPr indent="-361950" lvl="0" marL="457200" rtl="0" algn="ctr">
              <a:lnSpc>
                <a:spcPct val="90000"/>
              </a:lnSpc>
              <a:spcBef>
                <a:spcPts val="800"/>
              </a:spcBef>
              <a:spcAft>
                <a:spcPts val="0"/>
              </a:spcAft>
              <a:buClr>
                <a:schemeClr val="dk1"/>
              </a:buClr>
              <a:buSzPct val="117647"/>
              <a:buNone/>
            </a:pPr>
            <a:r>
              <a:t/>
            </a:r>
            <a:endParaRPr b="1"/>
          </a:p>
          <a:p>
            <a:pPr indent="-361950" lvl="0" marL="457200" rtl="0" algn="ctr">
              <a:lnSpc>
                <a:spcPct val="90000"/>
              </a:lnSpc>
              <a:spcBef>
                <a:spcPts val="800"/>
              </a:spcBef>
              <a:spcAft>
                <a:spcPts val="0"/>
              </a:spcAft>
              <a:buClr>
                <a:schemeClr val="dk1"/>
              </a:buClr>
              <a:buSzPct val="117647"/>
              <a:buNone/>
            </a:pPr>
            <a:r>
              <a:t/>
            </a:r>
            <a:endParaRPr b="1"/>
          </a:p>
          <a:p>
            <a:pPr indent="-361950" lvl="0" marL="457200" rtl="0" algn="ctr">
              <a:lnSpc>
                <a:spcPct val="90000"/>
              </a:lnSpc>
              <a:spcBef>
                <a:spcPts val="800"/>
              </a:spcBef>
              <a:spcAft>
                <a:spcPts val="0"/>
              </a:spcAft>
              <a:buClr>
                <a:schemeClr val="dk1"/>
              </a:buClr>
              <a:buSzPct val="117647"/>
              <a:buNone/>
            </a:pPr>
            <a:r>
              <a:t/>
            </a:r>
            <a:endParaRPr b="1"/>
          </a:p>
          <a:p>
            <a:pPr indent="-361950" lvl="0" marL="457200" rtl="0" algn="ctr">
              <a:lnSpc>
                <a:spcPct val="90000"/>
              </a:lnSpc>
              <a:spcBef>
                <a:spcPts val="800"/>
              </a:spcBef>
              <a:spcAft>
                <a:spcPts val="0"/>
              </a:spcAft>
              <a:buClr>
                <a:schemeClr val="dk1"/>
              </a:buClr>
              <a:buSzPct val="117647"/>
              <a:buNone/>
            </a:pPr>
            <a:r>
              <a:rPr lang="es-ES"/>
              <a:t>Veamos la sintaxis con mayor profundidad:</a:t>
            </a:r>
            <a:endParaRPr/>
          </a:p>
          <a:p>
            <a:pPr indent="-361950" lvl="0" marL="457200" rtl="0" algn="ctr">
              <a:lnSpc>
                <a:spcPct val="90000"/>
              </a:lnSpc>
              <a:spcBef>
                <a:spcPts val="800"/>
              </a:spcBef>
              <a:spcAft>
                <a:spcPts val="0"/>
              </a:spcAft>
              <a:buClr>
                <a:schemeClr val="dk1"/>
              </a:buClr>
              <a:buSzPct val="117647"/>
              <a:buNone/>
            </a:pPr>
            <a:r>
              <a:rPr lang="es-ES"/>
              <a:t>Para declarar un Objeto, utilizamos llaves: { }.</a:t>
            </a:r>
            <a:endParaRPr/>
          </a:p>
          <a:p>
            <a:pPr indent="-361950" lvl="0" marL="457200" rtl="0" algn="ctr">
              <a:lnSpc>
                <a:spcPct val="90000"/>
              </a:lnSpc>
              <a:spcBef>
                <a:spcPts val="800"/>
              </a:spcBef>
              <a:spcAft>
                <a:spcPts val="0"/>
              </a:spcAft>
              <a:buClr>
                <a:schemeClr val="dk1"/>
              </a:buClr>
              <a:buSzPct val="117647"/>
              <a:buNone/>
            </a:pPr>
            <a:r>
              <a:rPr lang="es-ES"/>
              <a:t>🛎 </a:t>
            </a:r>
            <a:r>
              <a:rPr b="1" lang="es-ES"/>
              <a:t>Recordá</a:t>
            </a:r>
            <a:r>
              <a:rPr lang="es-ES"/>
              <a:t>: En los Arreglos usamos corchetes [ ].</a:t>
            </a:r>
            <a:endParaRPr/>
          </a:p>
          <a:p>
            <a:pPr indent="-361950" lvl="0" marL="457200" rtl="0" algn="ctr">
              <a:lnSpc>
                <a:spcPct val="90000"/>
              </a:lnSpc>
              <a:spcBef>
                <a:spcPts val="800"/>
              </a:spcBef>
              <a:spcAft>
                <a:spcPts val="0"/>
              </a:spcAft>
              <a:buClr>
                <a:schemeClr val="dk1"/>
              </a:buClr>
              <a:buSzPct val="117647"/>
              <a:buNone/>
            </a:pPr>
            <a:r>
              <a:rPr lang="es-ES"/>
              <a:t>Los Objetos tienen Propiedades que se escriben en formato </a:t>
            </a:r>
            <a:r>
              <a:rPr i="1" lang="es-ES"/>
              <a:t>key-value pairs</a:t>
            </a:r>
            <a:r>
              <a:rPr lang="es-ES"/>
              <a:t>. Es decir, cada ítem viene de a pares. Por ejemplo, dentro de la clave (en inglés, </a:t>
            </a:r>
            <a:r>
              <a:rPr i="1" lang="es-ES"/>
              <a:t>key</a:t>
            </a:r>
            <a:r>
              <a:rPr lang="es-ES"/>
              <a:t>) nombre está el valor "Guillermo"; dentro de la clave edad está el valor "22", etc.</a:t>
            </a:r>
            <a:endParaRPr/>
          </a:p>
          <a:p>
            <a:pPr indent="-361950" lvl="0" marL="457200" rtl="0" algn="ctr">
              <a:lnSpc>
                <a:spcPct val="90000"/>
              </a:lnSpc>
              <a:spcBef>
                <a:spcPts val="800"/>
              </a:spcBef>
              <a:spcAft>
                <a:spcPts val="0"/>
              </a:spcAft>
              <a:buClr>
                <a:schemeClr val="dk1"/>
              </a:buClr>
              <a:buSzPct val="117647"/>
              <a:buNone/>
            </a:pPr>
            <a:r>
              <a:rPr lang="es-ES"/>
              <a:t>Si querés profundizar tu conocimiento de Objetos, hacé </a:t>
            </a:r>
            <a:r>
              <a:rPr i="1" lang="es-ES"/>
              <a:t>click</a:t>
            </a:r>
            <a:r>
              <a:rPr lang="es-ES"/>
              <a:t> en este </a:t>
            </a:r>
            <a:r>
              <a:rPr b="1" i="1" lang="es-ES" u="sng">
                <a:solidFill>
                  <a:schemeClr val="hlink"/>
                </a:solidFill>
                <a:hlinkClick r:id="rId3"/>
              </a:rPr>
              <a:t>link</a:t>
            </a:r>
            <a:r>
              <a:rPr lang="es-ES"/>
              <a:t>.</a:t>
            </a:r>
            <a:endParaRPr/>
          </a:p>
          <a:p>
            <a:pPr indent="-361950" lvl="0" marL="457200" rtl="0" algn="ctr">
              <a:lnSpc>
                <a:spcPct val="90000"/>
              </a:lnSpc>
              <a:spcBef>
                <a:spcPts val="800"/>
              </a:spcBef>
              <a:spcAft>
                <a:spcPts val="0"/>
              </a:spcAft>
              <a:buClr>
                <a:schemeClr val="dk1"/>
              </a:buClr>
              <a:buSzPct val="117647"/>
              <a:buNone/>
            </a:pPr>
            <a:r>
              <a:rPr lang="es-ES"/>
              <a:t>⚠️ </a:t>
            </a:r>
            <a:r>
              <a:rPr b="1" lang="es-ES"/>
              <a:t>Importante</a:t>
            </a:r>
            <a:r>
              <a:rPr lang="es-ES"/>
              <a:t>: Cada </a:t>
            </a:r>
            <a:r>
              <a:rPr i="1" lang="es-ES"/>
              <a:t>key-value pair</a:t>
            </a:r>
            <a:r>
              <a:rPr lang="es-ES"/>
              <a:t> va separada por comas.</a:t>
            </a:r>
            <a:endParaRPr/>
          </a:p>
          <a:p>
            <a:pPr indent="-361950" lvl="0" marL="457200" rtl="0" algn="ctr">
              <a:lnSpc>
                <a:spcPct val="90000"/>
              </a:lnSpc>
              <a:spcBef>
                <a:spcPts val="800"/>
              </a:spcBef>
              <a:spcAft>
                <a:spcPts val="0"/>
              </a:spcAft>
              <a:buClr>
                <a:schemeClr val="dk1"/>
              </a:buClr>
              <a:buSzPct val="117647"/>
              <a:buNone/>
            </a:pPr>
            <a:r>
              <a:t/>
            </a:r>
            <a:endParaRPr/>
          </a:p>
        </p:txBody>
      </p:sp>
      <p:pic>
        <p:nvPicPr>
          <p:cNvPr id="1152" name="Google Shape;1152;p116"/>
          <p:cNvPicPr preferRelativeResize="0"/>
          <p:nvPr/>
        </p:nvPicPr>
        <p:blipFill rotWithShape="1">
          <a:blip r:embed="rId4">
            <a:alphaModFix/>
          </a:blip>
          <a:srcRect b="0" l="0" r="0" t="0"/>
          <a:stretch/>
        </p:blipFill>
        <p:spPr>
          <a:xfrm>
            <a:off x="1801512" y="1828800"/>
            <a:ext cx="5524500" cy="74295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17"/>
          <p:cNvSpPr txBox="1"/>
          <p:nvPr>
            <p:ph type="ctrTitle"/>
          </p:nvPr>
        </p:nvSpPr>
        <p:spPr>
          <a:xfrm>
            <a:off x="1143000" y="0"/>
            <a:ext cx="6858000" cy="836623"/>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Objetos</a:t>
            </a:r>
            <a:endParaRPr/>
          </a:p>
        </p:txBody>
      </p:sp>
      <p:sp>
        <p:nvSpPr>
          <p:cNvPr id="1158" name="Google Shape;1158;p117"/>
          <p:cNvSpPr txBox="1"/>
          <p:nvPr>
            <p:ph idx="1" type="subTitle"/>
          </p:nvPr>
        </p:nvSpPr>
        <p:spPr>
          <a:xfrm>
            <a:off x="523102" y="782113"/>
            <a:ext cx="8097795" cy="725411"/>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Por ejemplo, si quisiéramos modelar en JavaScript el nombre, el apellido y la ocupación de Mario, podríamos expresarlo así:</a:t>
            </a:r>
            <a:endParaRPr b="1"/>
          </a:p>
          <a:p>
            <a:pPr indent="-361950" lvl="0" marL="457200" rtl="0" algn="ctr">
              <a:lnSpc>
                <a:spcPct val="90000"/>
              </a:lnSpc>
              <a:spcBef>
                <a:spcPts val="800"/>
              </a:spcBef>
              <a:spcAft>
                <a:spcPts val="0"/>
              </a:spcAft>
              <a:buClr>
                <a:schemeClr val="dk1"/>
              </a:buClr>
              <a:buSzPts val="1800"/>
              <a:buNone/>
            </a:pPr>
            <a:r>
              <a:t/>
            </a:r>
            <a:endParaRPr b="1"/>
          </a:p>
          <a:p>
            <a:pPr indent="-361950" lvl="0" marL="457200" rtl="0" algn="ctr">
              <a:lnSpc>
                <a:spcPct val="90000"/>
              </a:lnSpc>
              <a:spcBef>
                <a:spcPts val="800"/>
              </a:spcBef>
              <a:spcAft>
                <a:spcPts val="0"/>
              </a:spcAft>
              <a:buClr>
                <a:schemeClr val="dk1"/>
              </a:buClr>
              <a:buSzPts val="1800"/>
              <a:buNone/>
            </a:pPr>
            <a:r>
              <a:t/>
            </a:r>
            <a:endParaRPr b="1"/>
          </a:p>
          <a:p>
            <a:pPr indent="-361950" lvl="0" marL="457200" rtl="0" algn="ctr">
              <a:lnSpc>
                <a:spcPct val="90000"/>
              </a:lnSpc>
              <a:spcBef>
                <a:spcPts val="800"/>
              </a:spcBef>
              <a:spcAft>
                <a:spcPts val="0"/>
              </a:spcAft>
              <a:buClr>
                <a:schemeClr val="dk1"/>
              </a:buClr>
              <a:buSzPts val="1800"/>
              <a:buNone/>
            </a:pPr>
            <a:r>
              <a:t/>
            </a:r>
            <a:endParaRPr b="1"/>
          </a:p>
        </p:txBody>
      </p:sp>
      <p:pic>
        <p:nvPicPr>
          <p:cNvPr id="1159" name="Google Shape;1159;p117"/>
          <p:cNvPicPr preferRelativeResize="0"/>
          <p:nvPr/>
        </p:nvPicPr>
        <p:blipFill rotWithShape="1">
          <a:blip r:embed="rId3">
            <a:alphaModFix/>
          </a:blip>
          <a:srcRect b="0" l="0" r="0" t="0"/>
          <a:stretch/>
        </p:blipFill>
        <p:spPr>
          <a:xfrm>
            <a:off x="1728788" y="1441236"/>
            <a:ext cx="5686425" cy="942975"/>
          </a:xfrm>
          <a:prstGeom prst="rect">
            <a:avLst/>
          </a:prstGeom>
          <a:noFill/>
          <a:ln>
            <a:noFill/>
          </a:ln>
        </p:spPr>
      </p:pic>
      <p:sp>
        <p:nvSpPr>
          <p:cNvPr id="1160" name="Google Shape;1160;p117"/>
          <p:cNvSpPr/>
          <p:nvPr/>
        </p:nvSpPr>
        <p:spPr>
          <a:xfrm>
            <a:off x="626076" y="2621288"/>
            <a:ext cx="3418703"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Nunito"/>
                <a:ea typeface="Nunito"/>
                <a:cs typeface="Nunito"/>
                <a:sym typeface="Nunito"/>
              </a:rPr>
              <a:t>¿Sabías que…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Nunito"/>
                <a:ea typeface="Nunito"/>
                <a:cs typeface="Nunito"/>
                <a:sym typeface="Nunito"/>
              </a:rPr>
              <a:t>… Aunque Nintendo inicialmente no le dio un apellido, Shigeru Miyamoto, el creador de Mario, reveló en una </a:t>
            </a:r>
            <a:r>
              <a:rPr b="0" i="0" lang="es-ES" sz="1800" u="sng" cap="none" strike="noStrike">
                <a:solidFill>
                  <a:schemeClr val="dk1"/>
                </a:solidFill>
                <a:latin typeface="Nunito"/>
                <a:ea typeface="Nunito"/>
                <a:cs typeface="Nunito"/>
                <a:sym typeface="Nunito"/>
                <a:hlinkClick r:id="rId4">
                  <a:extLst>
                    <a:ext uri="{A12FA001-AC4F-418D-AE19-62706E023703}">
                      <ahyp:hlinkClr val="tx"/>
                    </a:ext>
                  </a:extLst>
                </a:hlinkClick>
              </a:rPr>
              <a:t>entrevista</a:t>
            </a:r>
            <a:r>
              <a:rPr b="0" i="0" lang="es-ES" sz="1800" u="none" cap="none" strike="noStrike">
                <a:solidFill>
                  <a:schemeClr val="dk1"/>
                </a:solidFill>
                <a:latin typeface="Nunito"/>
                <a:ea typeface="Nunito"/>
                <a:cs typeface="Nunito"/>
                <a:sym typeface="Nunito"/>
              </a:rPr>
              <a:t> que el apellido de Mario y Luigi sería “Mario”.</a:t>
            </a:r>
            <a:endParaRPr b="0" i="0" sz="1400" u="none" cap="none" strike="noStrike">
              <a:solidFill>
                <a:srgbClr val="000000"/>
              </a:solidFill>
              <a:latin typeface="Arial"/>
              <a:ea typeface="Arial"/>
              <a:cs typeface="Arial"/>
              <a:sym typeface="Arial"/>
            </a:endParaRPr>
          </a:p>
        </p:txBody>
      </p:sp>
      <p:pic>
        <p:nvPicPr>
          <p:cNvPr descr="mario.gif" id="1161" name="Google Shape;1161;p117"/>
          <p:cNvPicPr preferRelativeResize="0"/>
          <p:nvPr/>
        </p:nvPicPr>
        <p:blipFill rotWithShape="1">
          <a:blip r:embed="rId5">
            <a:alphaModFix/>
          </a:blip>
          <a:srcRect b="0" l="0" r="0" t="0"/>
          <a:stretch/>
        </p:blipFill>
        <p:spPr>
          <a:xfrm>
            <a:off x="4712045" y="2621288"/>
            <a:ext cx="2875006" cy="1617192"/>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18"/>
          <p:cNvSpPr txBox="1"/>
          <p:nvPr>
            <p:ph type="ctrTitle"/>
          </p:nvPr>
        </p:nvSpPr>
        <p:spPr>
          <a:xfrm>
            <a:off x="1143000" y="0"/>
            <a:ext cx="6858000" cy="836623"/>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Propiedades De Los Objetos</a:t>
            </a:r>
            <a:endParaRPr/>
          </a:p>
        </p:txBody>
      </p:sp>
      <p:sp>
        <p:nvSpPr>
          <p:cNvPr id="1167" name="Google Shape;1167;p118"/>
          <p:cNvSpPr txBox="1"/>
          <p:nvPr>
            <p:ph idx="1" type="subTitle"/>
          </p:nvPr>
        </p:nvSpPr>
        <p:spPr>
          <a:xfrm>
            <a:off x="416010" y="1391713"/>
            <a:ext cx="8097795" cy="725411"/>
          </a:xfrm>
          <a:prstGeom prst="rect">
            <a:avLst/>
          </a:prstGeom>
          <a:noFill/>
          <a:ln>
            <a:noFill/>
          </a:ln>
        </p:spPr>
        <p:txBody>
          <a:bodyPr anchorCtr="0" anchor="t" bIns="34275" lIns="68575" spcFirstLastPara="1" rIns="68575" wrap="square" tIns="34275">
            <a:normAutofit fontScale="92500" lnSpcReduction="20000"/>
          </a:bodyPr>
          <a:lstStyle/>
          <a:p>
            <a:pPr indent="-361950" lvl="0" marL="457200" rtl="0" algn="ctr">
              <a:lnSpc>
                <a:spcPct val="90000"/>
              </a:lnSpc>
              <a:spcBef>
                <a:spcPts val="800"/>
              </a:spcBef>
              <a:spcAft>
                <a:spcPts val="0"/>
              </a:spcAft>
              <a:buClr>
                <a:schemeClr val="dk1"/>
              </a:buClr>
              <a:buSzPct val="108107"/>
              <a:buNone/>
            </a:pPr>
            <a:r>
              <a:rPr lang="es-ES"/>
              <a:t>Las Propiedades de los Objetos suelen ser flexibles; por ejemplo, los valores incluyen números, palabras, otros Objetos, cadenas de caracteres e, incluso, Funciones.</a:t>
            </a:r>
            <a:endParaRPr b="1"/>
          </a:p>
          <a:p>
            <a:pPr indent="-361950" lvl="0" marL="457200" rtl="0" algn="ctr">
              <a:lnSpc>
                <a:spcPct val="90000"/>
              </a:lnSpc>
              <a:spcBef>
                <a:spcPts val="800"/>
              </a:spcBef>
              <a:spcAft>
                <a:spcPts val="0"/>
              </a:spcAft>
              <a:buClr>
                <a:schemeClr val="dk1"/>
              </a:buClr>
              <a:buSzPct val="108107"/>
              <a:buNone/>
            </a:pPr>
            <a:r>
              <a:t/>
            </a:r>
            <a:endParaRPr b="1"/>
          </a:p>
          <a:p>
            <a:pPr indent="-361950" lvl="0" marL="457200" rtl="0" algn="ctr">
              <a:lnSpc>
                <a:spcPct val="90000"/>
              </a:lnSpc>
              <a:spcBef>
                <a:spcPts val="800"/>
              </a:spcBef>
              <a:spcAft>
                <a:spcPts val="0"/>
              </a:spcAft>
              <a:buClr>
                <a:schemeClr val="dk1"/>
              </a:buClr>
              <a:buSzPct val="108107"/>
              <a:buNone/>
            </a:pPr>
            <a:r>
              <a:t/>
            </a:r>
            <a:endParaRPr b="1"/>
          </a:p>
        </p:txBody>
      </p:sp>
      <p:sp>
        <p:nvSpPr>
          <p:cNvPr id="1168" name="Google Shape;1168;p118"/>
          <p:cNvSpPr/>
          <p:nvPr/>
        </p:nvSpPr>
        <p:spPr>
          <a:xfrm>
            <a:off x="939113" y="2860186"/>
            <a:ext cx="797422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000000"/>
                </a:solidFill>
                <a:latin typeface="Arial"/>
                <a:ea typeface="Arial"/>
                <a:cs typeface="Arial"/>
                <a:sym typeface="Arial"/>
              </a:rPr>
              <a:t>⚠️ </a:t>
            </a:r>
            <a:r>
              <a:rPr b="1" i="0" lang="es-ES" sz="1800" u="none" cap="none" strike="noStrike">
                <a:solidFill>
                  <a:srgbClr val="000000"/>
                </a:solidFill>
                <a:latin typeface="Arial"/>
                <a:ea typeface="Arial"/>
                <a:cs typeface="Arial"/>
                <a:sym typeface="Arial"/>
              </a:rPr>
              <a:t>Importante</a:t>
            </a:r>
            <a:r>
              <a:rPr b="0" i="0" lang="es-ES" sz="1800" u="none" cap="none" strike="noStrike">
                <a:solidFill>
                  <a:srgbClr val="000000"/>
                </a:solidFill>
                <a:latin typeface="Arial"/>
                <a:ea typeface="Arial"/>
                <a:cs typeface="Arial"/>
                <a:sym typeface="Arial"/>
              </a:rPr>
              <a:t>: En caso de querer agregar números o dos (o más) palabras, deberás agregar un </a:t>
            </a:r>
            <a:r>
              <a:rPr b="0" i="1" lang="es-ES" sz="1800" u="none" cap="none" strike="noStrike">
                <a:solidFill>
                  <a:srgbClr val="000000"/>
                </a:solidFill>
                <a:latin typeface="Arial"/>
                <a:ea typeface="Arial"/>
                <a:cs typeface="Arial"/>
                <a:sym typeface="Arial"/>
              </a:rPr>
              <a:t>String</a:t>
            </a:r>
            <a:r>
              <a:rPr b="0" i="0" lang="es-ES" sz="1800" u="none" cap="none" strike="noStrike">
                <a:solidFill>
                  <a:srgbClr val="000000"/>
                </a:solidFill>
                <a:latin typeface="Arial"/>
                <a:ea typeface="Arial"/>
                <a:cs typeface="Arial"/>
                <a:sym typeface="Arial"/>
              </a:rPr>
              <a:t>.</a:t>
            </a:r>
            <a:endParaRPr b="0" i="0" sz="1800" u="none" cap="none" strike="noStrike">
              <a:solidFill>
                <a:schemeClr val="dk1"/>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4"/>
          <p:cNvSpPr txBox="1"/>
          <p:nvPr>
            <p:ph type="ctrTitle"/>
          </p:nvPr>
        </p:nvSpPr>
        <p:spPr>
          <a:xfrm>
            <a:off x="1101811" y="189470"/>
            <a:ext cx="6858000" cy="713056"/>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Sentencia Continue</a:t>
            </a:r>
            <a:endParaRPr/>
          </a:p>
        </p:txBody>
      </p:sp>
      <p:sp>
        <p:nvSpPr>
          <p:cNvPr id="215" name="Google Shape;215;p14"/>
          <p:cNvSpPr txBox="1"/>
          <p:nvPr>
            <p:ph idx="1" type="subTitle"/>
          </p:nvPr>
        </p:nvSpPr>
        <p:spPr>
          <a:xfrm>
            <a:off x="1101811" y="872729"/>
            <a:ext cx="6858000" cy="1241700"/>
          </a:xfrm>
          <a:prstGeom prst="rect">
            <a:avLst/>
          </a:prstGeom>
          <a:noFill/>
          <a:ln>
            <a:noFill/>
          </a:ln>
        </p:spPr>
        <p:txBody>
          <a:bodyPr anchorCtr="0" anchor="t" bIns="34275" lIns="68575" spcFirstLastPara="1" rIns="68575" wrap="square" tIns="34275">
            <a:normAutofit fontScale="92500" lnSpcReduction="20000"/>
          </a:bodyPr>
          <a:lstStyle/>
          <a:p>
            <a:pPr indent="-361950" lvl="0" marL="457200" rtl="0" algn="ctr">
              <a:lnSpc>
                <a:spcPct val="90000"/>
              </a:lnSpc>
              <a:spcBef>
                <a:spcPts val="800"/>
              </a:spcBef>
              <a:spcAft>
                <a:spcPts val="0"/>
              </a:spcAft>
              <a:buClr>
                <a:schemeClr val="dk1"/>
              </a:buClr>
              <a:buSzPct val="108107"/>
              <a:buNone/>
            </a:pPr>
            <a:r>
              <a:rPr lang="es-ES"/>
              <a:t>A veces, cuando escribimos una estructura </a:t>
            </a:r>
            <a:r>
              <a:rPr b="1" lang="es-ES"/>
              <a:t>for</a:t>
            </a:r>
            <a:r>
              <a:rPr lang="es-ES"/>
              <a:t>, necesitamos que bajo cierta condición, el ciclo saltee esa repetición y siga con la próxima. Para eso se utiliza la </a:t>
            </a:r>
            <a:r>
              <a:rPr b="1" lang="es-ES"/>
              <a:t>sentencia continue.</a:t>
            </a:r>
            <a:endParaRPr/>
          </a:p>
          <a:p>
            <a:pPr indent="-361950" lvl="0" marL="457200" rtl="0" algn="ctr">
              <a:lnSpc>
                <a:spcPct val="90000"/>
              </a:lnSpc>
              <a:spcBef>
                <a:spcPts val="800"/>
              </a:spcBef>
              <a:spcAft>
                <a:spcPts val="0"/>
              </a:spcAft>
              <a:buClr>
                <a:schemeClr val="dk1"/>
              </a:buClr>
              <a:buSzPct val="108107"/>
              <a:buNone/>
            </a:pPr>
            <a:br>
              <a:rPr lang="es-ES"/>
            </a:br>
            <a:endParaRPr/>
          </a:p>
        </p:txBody>
      </p:sp>
      <p:pic>
        <p:nvPicPr>
          <p:cNvPr id="216" name="Google Shape;216;p14"/>
          <p:cNvPicPr preferRelativeResize="0"/>
          <p:nvPr/>
        </p:nvPicPr>
        <p:blipFill rotWithShape="1">
          <a:blip r:embed="rId3">
            <a:alphaModFix/>
          </a:blip>
          <a:srcRect b="0" l="0" r="0" t="0"/>
          <a:stretch/>
        </p:blipFill>
        <p:spPr>
          <a:xfrm>
            <a:off x="723128" y="1911308"/>
            <a:ext cx="7829550" cy="22764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1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Muchas gracias.</a:t>
            </a:r>
            <a:br>
              <a:rPr b="0" lang="es-ES"/>
            </a:b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20"/>
          <p:cNvSpPr txBox="1"/>
          <p:nvPr>
            <p:ph type="ctrTitle"/>
          </p:nvPr>
        </p:nvSpPr>
        <p:spPr>
          <a:xfrm>
            <a:off x="289600" y="167945"/>
            <a:ext cx="6392100" cy="5649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SzPct val="132352"/>
              <a:buNone/>
            </a:pPr>
            <a:r>
              <a:rPr lang="es-ES" sz="3400"/>
              <a:t>Instituciones que nos acompañan</a:t>
            </a:r>
            <a:endParaRPr sz="2800"/>
          </a:p>
        </p:txBody>
      </p:sp>
      <p:pic>
        <p:nvPicPr>
          <p:cNvPr id="1179" name="Google Shape;1179;p120"/>
          <p:cNvPicPr preferRelativeResize="0"/>
          <p:nvPr/>
        </p:nvPicPr>
        <p:blipFill rotWithShape="1">
          <a:blip r:embed="rId3">
            <a:alphaModFix/>
          </a:blip>
          <a:srcRect b="0" l="0" r="0" t="0"/>
          <a:stretch/>
        </p:blipFill>
        <p:spPr>
          <a:xfrm>
            <a:off x="6732975" y="167950"/>
            <a:ext cx="734250" cy="734250"/>
          </a:xfrm>
          <a:prstGeom prst="rect">
            <a:avLst/>
          </a:prstGeom>
          <a:noFill/>
          <a:ln>
            <a:noFill/>
          </a:ln>
        </p:spPr>
      </p:pic>
      <p:pic>
        <p:nvPicPr>
          <p:cNvPr id="1180" name="Google Shape;1180;p120"/>
          <p:cNvPicPr preferRelativeResize="0"/>
          <p:nvPr/>
        </p:nvPicPr>
        <p:blipFill rotWithShape="1">
          <a:blip r:embed="rId4">
            <a:alphaModFix/>
          </a:blip>
          <a:srcRect b="0" l="0" r="0" t="0"/>
          <a:stretch/>
        </p:blipFill>
        <p:spPr>
          <a:xfrm>
            <a:off x="5091650" y="2384938"/>
            <a:ext cx="3290599" cy="521550"/>
          </a:xfrm>
          <a:prstGeom prst="rect">
            <a:avLst/>
          </a:prstGeom>
          <a:noFill/>
          <a:ln>
            <a:noFill/>
          </a:ln>
        </p:spPr>
      </p:pic>
      <p:pic>
        <p:nvPicPr>
          <p:cNvPr id="1181" name="Google Shape;1181;p120"/>
          <p:cNvPicPr preferRelativeResize="0"/>
          <p:nvPr/>
        </p:nvPicPr>
        <p:blipFill rotWithShape="1">
          <a:blip r:embed="rId5">
            <a:alphaModFix/>
          </a:blip>
          <a:srcRect b="0" l="0" r="0" t="0"/>
          <a:stretch/>
        </p:blipFill>
        <p:spPr>
          <a:xfrm>
            <a:off x="1109802" y="2395013"/>
            <a:ext cx="2656263" cy="602675"/>
          </a:xfrm>
          <a:prstGeom prst="rect">
            <a:avLst/>
          </a:prstGeom>
          <a:noFill/>
          <a:ln>
            <a:noFill/>
          </a:ln>
        </p:spPr>
      </p:pic>
      <p:pic>
        <p:nvPicPr>
          <p:cNvPr id="1182" name="Google Shape;1182;p120"/>
          <p:cNvPicPr preferRelativeResize="0"/>
          <p:nvPr/>
        </p:nvPicPr>
        <p:blipFill rotWithShape="1">
          <a:blip r:embed="rId6">
            <a:alphaModFix/>
          </a:blip>
          <a:srcRect b="0" l="0" r="0" t="0"/>
          <a:stretch/>
        </p:blipFill>
        <p:spPr>
          <a:xfrm>
            <a:off x="5841451" y="1220636"/>
            <a:ext cx="1791000" cy="767575"/>
          </a:xfrm>
          <a:prstGeom prst="rect">
            <a:avLst/>
          </a:prstGeom>
          <a:noFill/>
          <a:ln>
            <a:noFill/>
          </a:ln>
        </p:spPr>
      </p:pic>
      <p:pic>
        <p:nvPicPr>
          <p:cNvPr id="1183" name="Google Shape;1183;p120"/>
          <p:cNvPicPr preferRelativeResize="0"/>
          <p:nvPr/>
        </p:nvPicPr>
        <p:blipFill rotWithShape="1">
          <a:blip r:embed="rId7">
            <a:alphaModFix/>
          </a:blip>
          <a:srcRect b="0" l="0" r="0" t="0"/>
          <a:stretch/>
        </p:blipFill>
        <p:spPr>
          <a:xfrm>
            <a:off x="1109798" y="1298126"/>
            <a:ext cx="3007216" cy="521550"/>
          </a:xfrm>
          <a:prstGeom prst="rect">
            <a:avLst/>
          </a:prstGeom>
          <a:noFill/>
          <a:ln>
            <a:noFill/>
          </a:ln>
        </p:spPr>
      </p:pic>
      <p:pic>
        <p:nvPicPr>
          <p:cNvPr id="1184" name="Google Shape;1184;p120"/>
          <p:cNvPicPr preferRelativeResize="0"/>
          <p:nvPr/>
        </p:nvPicPr>
        <p:blipFill rotWithShape="1">
          <a:blip r:embed="rId8">
            <a:alphaModFix/>
          </a:blip>
          <a:srcRect b="0" l="0" r="0" t="0"/>
          <a:stretch/>
        </p:blipFill>
        <p:spPr>
          <a:xfrm>
            <a:off x="6202836" y="3325350"/>
            <a:ext cx="1068250" cy="1068250"/>
          </a:xfrm>
          <a:prstGeom prst="rect">
            <a:avLst/>
          </a:prstGeom>
          <a:noFill/>
          <a:ln>
            <a:noFill/>
          </a:ln>
        </p:spPr>
      </p:pic>
      <p:pic>
        <p:nvPicPr>
          <p:cNvPr id="1185" name="Google Shape;1185;p120"/>
          <p:cNvPicPr preferRelativeResize="0"/>
          <p:nvPr/>
        </p:nvPicPr>
        <p:blipFill rotWithShape="1">
          <a:blip r:embed="rId9">
            <a:alphaModFix/>
          </a:blip>
          <a:srcRect b="0" l="0" r="0" t="0"/>
          <a:stretch/>
        </p:blipFill>
        <p:spPr>
          <a:xfrm>
            <a:off x="1520125" y="3526625"/>
            <a:ext cx="1835625" cy="73425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21"/>
          <p:cNvSpPr txBox="1"/>
          <p:nvPr>
            <p:ph type="title"/>
          </p:nvPr>
        </p:nvSpPr>
        <p:spPr>
          <a:xfrm>
            <a:off x="2685278" y="1307525"/>
            <a:ext cx="3930000" cy="5790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4089D7"/>
              </a:buClr>
              <a:buSzPts val="2100"/>
              <a:buFont typeface="Nunito"/>
              <a:buNone/>
            </a:pPr>
            <a:r>
              <a:rPr lang="es-ES" sz="3100">
                <a:highlight>
                  <a:schemeClr val="accent5"/>
                </a:highlight>
              </a:rPr>
              <a:t>Nuestras Redes </a:t>
            </a:r>
            <a:endParaRPr sz="3100">
              <a:highlight>
                <a:schemeClr val="accent5"/>
              </a:highlight>
            </a:endParaRPr>
          </a:p>
        </p:txBody>
      </p:sp>
      <p:pic>
        <p:nvPicPr>
          <p:cNvPr id="1191" name="Google Shape;1191;p121"/>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1192" name="Google Shape;1192;p121"/>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1193" name="Google Shape;1193;p121"/>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
        <p:nvSpPr>
          <p:cNvPr id="1194" name="Google Shape;1194;p121"/>
          <p:cNvSpPr/>
          <p:nvPr/>
        </p:nvSpPr>
        <p:spPr>
          <a:xfrm>
            <a:off x="2528713" y="2052776"/>
            <a:ext cx="4038900" cy="1783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s-ES" sz="1500" u="sng" cap="none" strike="noStrike">
                <a:solidFill>
                  <a:schemeClr val="hlink"/>
                </a:solidFill>
                <a:latin typeface="Nunito"/>
                <a:ea typeface="Nunito"/>
                <a:cs typeface="Nunito"/>
                <a:sym typeface="Nunito"/>
                <a:hlinkClick r:id="rId5"/>
              </a:rPr>
              <a:t>www.generaciont.org</a:t>
            </a:r>
            <a:endParaRPr b="0" i="0" sz="14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sng" cap="none" strike="noStrike">
                <a:solidFill>
                  <a:schemeClr val="hlink"/>
                </a:solidFill>
                <a:latin typeface="Nunito"/>
                <a:ea typeface="Nunito"/>
                <a:cs typeface="Nunito"/>
                <a:sym typeface="Nunito"/>
                <a:hlinkClick r:id="rId6"/>
              </a:rPr>
              <a:t>www.streambe.com</a:t>
            </a:r>
            <a:endParaRPr b="0" i="0" sz="14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sng" cap="none" strike="noStrike">
                <a:solidFill>
                  <a:schemeClr val="hlink"/>
                </a:solidFill>
                <a:latin typeface="Nunito"/>
                <a:ea typeface="Nunito"/>
                <a:cs typeface="Nunito"/>
                <a:sym typeface="Nunito"/>
                <a:hlinkClick r:id="rId7"/>
              </a:rPr>
              <a:t>www.instagram.com/generaciont_ar</a:t>
            </a:r>
            <a:endParaRPr b="0" i="0" sz="15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sng" cap="none" strike="noStrike">
                <a:solidFill>
                  <a:schemeClr val="hlink"/>
                </a:solidFill>
                <a:latin typeface="Nunito"/>
                <a:ea typeface="Nunito"/>
                <a:cs typeface="Nunito"/>
                <a:sym typeface="Nunito"/>
                <a:hlinkClick r:id="rId8"/>
              </a:rPr>
              <a:t>www.tiktok.com/@generaciont</a:t>
            </a:r>
            <a:endParaRPr b="0" i="0" sz="15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none" cap="none" strike="noStrike">
                <a:solidFill>
                  <a:srgbClr val="4089D7"/>
                </a:solidFill>
                <a:latin typeface="Nunito"/>
                <a:ea typeface="Nunito"/>
                <a:cs typeface="Nunito"/>
                <a:sym typeface="Nunito"/>
              </a:rPr>
              <a:t>generaciont@generaciont.org</a:t>
            </a:r>
            <a:endParaRPr b="0" i="0" sz="15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none" cap="none" strike="noStrike">
                <a:solidFill>
                  <a:srgbClr val="4089D7"/>
                </a:solidFill>
                <a:latin typeface="Nunito"/>
                <a:ea typeface="Nunito"/>
                <a:cs typeface="Nunito"/>
                <a:sym typeface="Nunito"/>
              </a:rPr>
              <a:t>Cel: </a:t>
            </a:r>
            <a:r>
              <a:rPr b="0" i="0" lang="es-ES" sz="1500" u="sng" cap="none" strike="noStrike">
                <a:solidFill>
                  <a:schemeClr val="hlink"/>
                </a:solidFill>
                <a:latin typeface="Nunito"/>
                <a:ea typeface="Nunito"/>
                <a:cs typeface="Nunito"/>
                <a:sym typeface="Nunito"/>
                <a:hlinkClick r:id="rId9"/>
              </a:rPr>
              <a:t>11 61331747</a:t>
            </a:r>
            <a:endParaRPr b="0" i="0" sz="1500" u="none" cap="none" strike="noStrike">
              <a:solidFill>
                <a:srgbClr val="4089D7"/>
              </a:solidFill>
              <a:latin typeface="Nunito"/>
              <a:ea typeface="Nunito"/>
              <a:cs typeface="Nunito"/>
              <a:sym typeface="Nunito"/>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WHILE</a:t>
            </a:r>
            <a:endParaRPr/>
          </a:p>
        </p:txBody>
      </p:sp>
      <p:sp>
        <p:nvSpPr>
          <p:cNvPr id="222" name="Google Shape;222;p1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6"/>
          <p:cNvSpPr txBox="1"/>
          <p:nvPr>
            <p:ph type="ctrTitle"/>
          </p:nvPr>
        </p:nvSpPr>
        <p:spPr>
          <a:xfrm>
            <a:off x="1101811" y="477794"/>
            <a:ext cx="6858000" cy="746007"/>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WHILE</a:t>
            </a:r>
            <a:endParaRPr/>
          </a:p>
        </p:txBody>
      </p:sp>
      <p:sp>
        <p:nvSpPr>
          <p:cNvPr id="228" name="Google Shape;228;p16"/>
          <p:cNvSpPr txBox="1"/>
          <p:nvPr>
            <p:ph idx="1" type="subTitle"/>
          </p:nvPr>
        </p:nvSpPr>
        <p:spPr>
          <a:xfrm>
            <a:off x="1085335" y="1408669"/>
            <a:ext cx="6858000" cy="1727251"/>
          </a:xfrm>
          <a:prstGeom prst="rect">
            <a:avLst/>
          </a:prstGeom>
          <a:noFill/>
          <a:ln>
            <a:noFill/>
          </a:ln>
        </p:spPr>
        <p:txBody>
          <a:bodyPr anchorCtr="0" anchor="t" bIns="34275" lIns="68575" spcFirstLastPara="1" rIns="68575" wrap="square" tIns="34275">
            <a:normAutofit fontScale="77500" lnSpcReduction="20000"/>
          </a:bodyPr>
          <a:lstStyle/>
          <a:p>
            <a:pPr indent="-361950" lvl="0" marL="457200" rtl="0" algn="ctr">
              <a:lnSpc>
                <a:spcPct val="90000"/>
              </a:lnSpc>
              <a:spcBef>
                <a:spcPts val="800"/>
              </a:spcBef>
              <a:spcAft>
                <a:spcPts val="0"/>
              </a:spcAft>
              <a:buClr>
                <a:schemeClr val="dk1"/>
              </a:buClr>
              <a:buSzPct val="129031"/>
              <a:buNone/>
            </a:pPr>
            <a:r>
              <a:rPr lang="es-ES"/>
              <a:t>La estructura </a:t>
            </a:r>
            <a:r>
              <a:rPr b="1" lang="es-ES"/>
              <a:t>while </a:t>
            </a:r>
            <a:r>
              <a:rPr lang="es-ES"/>
              <a:t>permite crear bucles que se ejecutan cero o más veces, dependiendo de la condición indicada.</a:t>
            </a:r>
            <a:endParaRPr/>
          </a:p>
          <a:p>
            <a:pPr indent="-361950" lvl="0" marL="457200" rtl="0" algn="ctr">
              <a:lnSpc>
                <a:spcPct val="90000"/>
              </a:lnSpc>
              <a:spcBef>
                <a:spcPts val="800"/>
              </a:spcBef>
              <a:spcAft>
                <a:spcPts val="0"/>
              </a:spcAft>
              <a:buClr>
                <a:schemeClr val="dk1"/>
              </a:buClr>
              <a:buSzPct val="129031"/>
              <a:buNone/>
            </a:pPr>
            <a:r>
              <a:rPr lang="es-ES"/>
              <a:t>El funcionamiento del bucle </a:t>
            </a:r>
            <a:r>
              <a:rPr b="1" lang="es-ES"/>
              <a:t>while</a:t>
            </a:r>
            <a:r>
              <a:rPr lang="es-ES"/>
              <a:t> se resume en: </a:t>
            </a:r>
            <a:r>
              <a:rPr b="1" lang="es-ES"/>
              <a:t>mientras se cumpla la condición indicada, repite las instrucciones incluidas dentro del bucle.</a:t>
            </a:r>
            <a:endParaRPr/>
          </a:p>
          <a:p>
            <a:pPr indent="-361950" lvl="0" marL="457200" rtl="0" algn="ctr">
              <a:lnSpc>
                <a:spcPct val="90000"/>
              </a:lnSpc>
              <a:spcBef>
                <a:spcPts val="800"/>
              </a:spcBef>
              <a:spcAft>
                <a:spcPts val="0"/>
              </a:spcAft>
              <a:buClr>
                <a:schemeClr val="dk1"/>
              </a:buClr>
              <a:buSzPct val="129031"/>
              <a:buNone/>
            </a:pPr>
            <a:br>
              <a:rPr lang="es-ES"/>
            </a:br>
            <a:r>
              <a:rPr lang="es-ES"/>
              <a:t>Cuando usamos </a:t>
            </a:r>
            <a:r>
              <a:rPr b="1" lang="es-ES"/>
              <a:t>while</a:t>
            </a:r>
            <a:r>
              <a:rPr i="1" lang="es-ES"/>
              <a:t>, </a:t>
            </a:r>
            <a:r>
              <a:rPr lang="es-ES"/>
              <a:t>asumimos que en algún momento la repetición va a finalizar; si la comparación no se realiza adecuadamente podemos generar el llamado “bucle infinito”:</a:t>
            </a:r>
            <a:br>
              <a:rPr lang="es-ES"/>
            </a:br>
            <a:endParaRPr/>
          </a:p>
        </p:txBody>
      </p:sp>
      <p:pic>
        <p:nvPicPr>
          <p:cNvPr id="229" name="Google Shape;229;p16"/>
          <p:cNvPicPr preferRelativeResize="0"/>
          <p:nvPr/>
        </p:nvPicPr>
        <p:blipFill rotWithShape="1">
          <a:blip r:embed="rId3">
            <a:alphaModFix/>
          </a:blip>
          <a:srcRect b="0" l="0" r="0" t="0"/>
          <a:stretch/>
        </p:blipFill>
        <p:spPr>
          <a:xfrm>
            <a:off x="658384" y="3032941"/>
            <a:ext cx="8239125" cy="1647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7"/>
          <p:cNvSpPr txBox="1"/>
          <p:nvPr>
            <p:ph type="ctrTitle"/>
          </p:nvPr>
        </p:nvSpPr>
        <p:spPr>
          <a:xfrm>
            <a:off x="255373" y="436606"/>
            <a:ext cx="8435546" cy="89428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Ejemplo aplicado de WHILE: ESC</a:t>
            </a:r>
            <a:endParaRPr/>
          </a:p>
        </p:txBody>
      </p:sp>
      <p:sp>
        <p:nvSpPr>
          <p:cNvPr id="235" name="Google Shape;235;p17"/>
          <p:cNvSpPr txBox="1"/>
          <p:nvPr>
            <p:ph idx="1" type="subTitle"/>
          </p:nvPr>
        </p:nvSpPr>
        <p:spPr>
          <a:xfrm>
            <a:off x="1118286" y="1441140"/>
            <a:ext cx="6858000" cy="1241700"/>
          </a:xfrm>
          <a:prstGeom prst="rect">
            <a:avLst/>
          </a:prstGeom>
          <a:noFill/>
          <a:ln>
            <a:noFill/>
          </a:ln>
        </p:spPr>
        <p:txBody>
          <a:bodyPr anchorCtr="0" anchor="t" bIns="34275" lIns="68575" spcFirstLastPara="1" rIns="68575" wrap="square" tIns="34275">
            <a:normAutofit lnSpcReduction="10000"/>
          </a:bodyPr>
          <a:lstStyle/>
          <a:p>
            <a:pPr indent="-361950" lvl="0" marL="457200" rtl="0" algn="ctr">
              <a:lnSpc>
                <a:spcPct val="90000"/>
              </a:lnSpc>
              <a:spcBef>
                <a:spcPts val="800"/>
              </a:spcBef>
              <a:spcAft>
                <a:spcPts val="0"/>
              </a:spcAft>
              <a:buClr>
                <a:schemeClr val="dk1"/>
              </a:buClr>
              <a:buSzPts val="1800"/>
              <a:buNone/>
            </a:pPr>
            <a:r>
              <a:rPr lang="es-ES"/>
              <a:t>Algoritmo que solicita una entrada al usuario hasta que ingresa “ESC”</a:t>
            </a:r>
            <a:endParaRPr/>
          </a:p>
          <a:p>
            <a:pPr indent="-361950" lvl="0" marL="457200" rtl="0" algn="ctr">
              <a:lnSpc>
                <a:spcPct val="90000"/>
              </a:lnSpc>
              <a:spcBef>
                <a:spcPts val="800"/>
              </a:spcBef>
              <a:spcAft>
                <a:spcPts val="0"/>
              </a:spcAft>
              <a:buClr>
                <a:schemeClr val="dk1"/>
              </a:buClr>
              <a:buSzPts val="1800"/>
              <a:buNone/>
            </a:pPr>
            <a:br>
              <a:rPr lang="es-ES"/>
            </a:br>
            <a:endParaRPr/>
          </a:p>
        </p:txBody>
      </p:sp>
      <p:pic>
        <p:nvPicPr>
          <p:cNvPr id="236" name="Google Shape;236;p17"/>
          <p:cNvPicPr preferRelativeResize="0"/>
          <p:nvPr/>
        </p:nvPicPr>
        <p:blipFill rotWithShape="1">
          <a:blip r:embed="rId3">
            <a:alphaModFix/>
          </a:blip>
          <a:srcRect b="0" l="0" r="0" t="0"/>
          <a:stretch/>
        </p:blipFill>
        <p:spPr>
          <a:xfrm>
            <a:off x="1051354" y="2113020"/>
            <a:ext cx="7219435" cy="230078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8"/>
          <p:cNvSpPr txBox="1"/>
          <p:nvPr>
            <p:ph type="ctrTitle"/>
          </p:nvPr>
        </p:nvSpPr>
        <p:spPr>
          <a:xfrm>
            <a:off x="214184" y="100367"/>
            <a:ext cx="8526162"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while </a:t>
            </a:r>
            <a:r>
              <a:rPr i="1" lang="es-ES"/>
              <a:t>Loop</a:t>
            </a:r>
            <a:r>
              <a:rPr lang="es-ES"/>
              <a:t> Con Cadenas De Caracteres (</a:t>
            </a:r>
            <a:r>
              <a:rPr i="1" lang="es-ES"/>
              <a:t>Strings</a:t>
            </a:r>
            <a:r>
              <a:rPr lang="es-ES"/>
              <a:t>)</a:t>
            </a:r>
            <a:br>
              <a:rPr lang="es-ES"/>
            </a:br>
            <a:endParaRPr/>
          </a:p>
        </p:txBody>
      </p:sp>
      <p:sp>
        <p:nvSpPr>
          <p:cNvPr id="242" name="Google Shape;242;p18"/>
          <p:cNvSpPr txBox="1"/>
          <p:nvPr>
            <p:ph idx="1" type="subTitle"/>
          </p:nvPr>
        </p:nvSpPr>
        <p:spPr>
          <a:xfrm>
            <a:off x="432486" y="1424664"/>
            <a:ext cx="8509685" cy="1018498"/>
          </a:xfrm>
          <a:prstGeom prst="rect">
            <a:avLst/>
          </a:prstGeom>
          <a:noFill/>
          <a:ln>
            <a:noFill/>
          </a:ln>
        </p:spPr>
        <p:txBody>
          <a:bodyPr anchorCtr="0" anchor="t" bIns="34275" lIns="68575" spcFirstLastPara="1" rIns="68575" wrap="square" tIns="34275">
            <a:normAutofit fontScale="92500"/>
          </a:bodyPr>
          <a:lstStyle/>
          <a:p>
            <a:pPr indent="-361950" lvl="0" marL="457200" rtl="0" algn="ctr">
              <a:lnSpc>
                <a:spcPct val="90000"/>
              </a:lnSpc>
              <a:spcBef>
                <a:spcPts val="800"/>
              </a:spcBef>
              <a:spcAft>
                <a:spcPts val="0"/>
              </a:spcAft>
              <a:buClr>
                <a:schemeClr val="dk1"/>
              </a:buClr>
              <a:buSzPct val="108107"/>
              <a:buNone/>
            </a:pPr>
            <a:r>
              <a:rPr lang="es-ES"/>
              <a:t>Recapitulando, los while </a:t>
            </a:r>
            <a:r>
              <a:rPr i="1" lang="es-ES"/>
              <a:t>Loop</a:t>
            </a:r>
            <a:r>
              <a:rPr lang="es-ES"/>
              <a:t> también pueden evaluar condiciones que sean </a:t>
            </a:r>
            <a:r>
              <a:rPr i="1" lang="es-ES"/>
              <a:t>Strings</a:t>
            </a:r>
            <a:r>
              <a:rPr lang="es-ES"/>
              <a:t>. Por ejemplo, si quisiéramos corroborar cuál es la palabra mágica para entrar a La Caverna De Los 40 Ladrones, podríamos escribir estas líneas de código:</a:t>
            </a:r>
            <a:endParaRPr/>
          </a:p>
        </p:txBody>
      </p:sp>
      <p:pic>
        <p:nvPicPr>
          <p:cNvPr id="243" name="Google Shape;243;p18"/>
          <p:cNvPicPr preferRelativeResize="0"/>
          <p:nvPr/>
        </p:nvPicPr>
        <p:blipFill rotWithShape="1">
          <a:blip r:embed="rId3">
            <a:alphaModFix/>
          </a:blip>
          <a:srcRect b="0" l="0" r="0" t="0"/>
          <a:stretch/>
        </p:blipFill>
        <p:spPr>
          <a:xfrm>
            <a:off x="1505979" y="2385498"/>
            <a:ext cx="6362700" cy="2085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127" name="Google Shape;127;p3"/>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128" name="Google Shape;128;p3"/>
          <p:cNvPicPr preferRelativeResize="0"/>
          <p:nvPr/>
        </p:nvPicPr>
        <p:blipFill rotWithShape="1">
          <a:blip r:embed="rId3">
            <a:alphaModFix/>
          </a:blip>
          <a:srcRect b="0" l="0" r="0" t="0"/>
          <a:stretch/>
        </p:blipFill>
        <p:spPr>
          <a:xfrm>
            <a:off x="426954" y="314325"/>
            <a:ext cx="8016832" cy="402967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DO… WHILE</a:t>
            </a:r>
            <a:endParaRPr/>
          </a:p>
        </p:txBody>
      </p:sp>
      <p:sp>
        <p:nvSpPr>
          <p:cNvPr id="249" name="Google Shape;249;p19"/>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0"/>
          <p:cNvSpPr txBox="1"/>
          <p:nvPr>
            <p:ph type="ctrTitle"/>
          </p:nvPr>
        </p:nvSpPr>
        <p:spPr>
          <a:xfrm>
            <a:off x="1200665" y="461319"/>
            <a:ext cx="6858000" cy="62244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DO… WHILE</a:t>
            </a:r>
            <a:endParaRPr/>
          </a:p>
        </p:txBody>
      </p:sp>
      <p:sp>
        <p:nvSpPr>
          <p:cNvPr id="255" name="Google Shape;255;p20"/>
          <p:cNvSpPr txBox="1"/>
          <p:nvPr>
            <p:ph idx="1" type="subTitle"/>
          </p:nvPr>
        </p:nvSpPr>
        <p:spPr>
          <a:xfrm>
            <a:off x="1175951" y="1474091"/>
            <a:ext cx="6858000" cy="1241700"/>
          </a:xfrm>
          <a:prstGeom prst="rect">
            <a:avLst/>
          </a:prstGeom>
          <a:noFill/>
          <a:ln>
            <a:noFill/>
          </a:ln>
        </p:spPr>
        <p:txBody>
          <a:bodyPr anchorCtr="0" anchor="t" bIns="34275" lIns="68575" spcFirstLastPara="1" rIns="68575" wrap="square" tIns="34275">
            <a:normAutofit fontScale="92500" lnSpcReduction="20000"/>
          </a:bodyPr>
          <a:lstStyle/>
          <a:p>
            <a:pPr indent="-361950" lvl="0" marL="457200" rtl="0" algn="ctr">
              <a:lnSpc>
                <a:spcPct val="90000"/>
              </a:lnSpc>
              <a:spcBef>
                <a:spcPts val="800"/>
              </a:spcBef>
              <a:spcAft>
                <a:spcPts val="0"/>
              </a:spcAft>
              <a:buClr>
                <a:schemeClr val="dk1"/>
              </a:buClr>
              <a:buSzPct val="108107"/>
              <a:buNone/>
            </a:pPr>
            <a:r>
              <a:rPr lang="es-ES"/>
              <a:t>La estructura </a:t>
            </a:r>
            <a:r>
              <a:rPr b="1" lang="es-ES"/>
              <a:t>do...while</a:t>
            </a:r>
            <a:r>
              <a:rPr b="1" i="1" lang="es-ES"/>
              <a:t> </a:t>
            </a:r>
            <a:r>
              <a:rPr lang="es-ES"/>
              <a:t>permite crear bucles que se ejecutan una o más veces, dependiendo de la condición indicada.</a:t>
            </a:r>
            <a:endParaRPr/>
          </a:p>
          <a:p>
            <a:pPr indent="-361950" lvl="0" marL="457200" rtl="0" algn="ctr">
              <a:lnSpc>
                <a:spcPct val="90000"/>
              </a:lnSpc>
              <a:spcBef>
                <a:spcPts val="800"/>
              </a:spcBef>
              <a:spcAft>
                <a:spcPts val="0"/>
              </a:spcAft>
              <a:buClr>
                <a:schemeClr val="dk1"/>
              </a:buClr>
              <a:buSzPct val="108107"/>
              <a:buNone/>
            </a:pPr>
            <a:r>
              <a:rPr lang="es-ES"/>
              <a:t>A diferencia de while, </a:t>
            </a:r>
            <a:r>
              <a:rPr b="1" lang="es-ES"/>
              <a:t>garantiza que el bloque de código se interpreta al menos una vez, porque la condición se evalúa al final.</a:t>
            </a:r>
            <a:endParaRPr/>
          </a:p>
        </p:txBody>
      </p:sp>
      <p:pic>
        <p:nvPicPr>
          <p:cNvPr id="256" name="Google Shape;256;p20"/>
          <p:cNvPicPr preferRelativeResize="0"/>
          <p:nvPr/>
        </p:nvPicPr>
        <p:blipFill rotWithShape="1">
          <a:blip r:embed="rId3">
            <a:alphaModFix/>
          </a:blip>
          <a:srcRect b="0" l="0" r="0" t="0"/>
          <a:stretch/>
        </p:blipFill>
        <p:spPr>
          <a:xfrm>
            <a:off x="1610497" y="2810646"/>
            <a:ext cx="6400800" cy="1533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1"/>
          <p:cNvSpPr txBox="1"/>
          <p:nvPr>
            <p:ph type="ctrTitle"/>
          </p:nvPr>
        </p:nvSpPr>
        <p:spPr>
          <a:xfrm>
            <a:off x="1167714" y="313038"/>
            <a:ext cx="6858000" cy="803672"/>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Ejemplo aplicado DO… WHILE: N°</a:t>
            </a:r>
            <a:endParaRPr/>
          </a:p>
        </p:txBody>
      </p:sp>
      <p:sp>
        <p:nvSpPr>
          <p:cNvPr id="262" name="Google Shape;262;p21"/>
          <p:cNvSpPr txBox="1"/>
          <p:nvPr>
            <p:ph idx="1" type="subTitle"/>
          </p:nvPr>
        </p:nvSpPr>
        <p:spPr>
          <a:xfrm>
            <a:off x="1029730" y="1367000"/>
            <a:ext cx="6858000" cy="1241700"/>
          </a:xfrm>
          <a:prstGeom prst="rect">
            <a:avLst/>
          </a:prstGeom>
          <a:noFill/>
          <a:ln>
            <a:noFill/>
          </a:ln>
        </p:spPr>
        <p:txBody>
          <a:bodyPr anchorCtr="0" anchor="t" bIns="34275" lIns="68575" spcFirstLastPara="1" rIns="68575" wrap="square" tIns="34275">
            <a:normAutofit lnSpcReduction="10000"/>
          </a:bodyPr>
          <a:lstStyle/>
          <a:p>
            <a:pPr indent="-361950" lvl="0" marL="457200" rtl="0" algn="ctr">
              <a:lnSpc>
                <a:spcPct val="90000"/>
              </a:lnSpc>
              <a:spcBef>
                <a:spcPts val="800"/>
              </a:spcBef>
              <a:spcAft>
                <a:spcPts val="0"/>
              </a:spcAft>
              <a:buClr>
                <a:schemeClr val="dk1"/>
              </a:buClr>
              <a:buSzPts val="1800"/>
              <a:buNone/>
            </a:pPr>
            <a:r>
              <a:rPr lang="es-ES"/>
              <a:t>Algoritmo que solicita una entrada y se detiene cuando NO es un número</a:t>
            </a:r>
            <a:endParaRPr/>
          </a:p>
          <a:p>
            <a:pPr indent="-361950" lvl="0" marL="457200" rtl="0" algn="ctr">
              <a:lnSpc>
                <a:spcPct val="90000"/>
              </a:lnSpc>
              <a:spcBef>
                <a:spcPts val="800"/>
              </a:spcBef>
              <a:spcAft>
                <a:spcPts val="0"/>
              </a:spcAft>
              <a:buClr>
                <a:schemeClr val="dk1"/>
              </a:buClr>
              <a:buSzPts val="1800"/>
              <a:buNone/>
            </a:pPr>
            <a:br>
              <a:rPr lang="es-ES"/>
            </a:br>
            <a:endParaRPr/>
          </a:p>
        </p:txBody>
      </p:sp>
      <p:pic>
        <p:nvPicPr>
          <p:cNvPr id="263" name="Google Shape;263;p21"/>
          <p:cNvPicPr preferRelativeResize="0"/>
          <p:nvPr/>
        </p:nvPicPr>
        <p:blipFill rotWithShape="1">
          <a:blip r:embed="rId3">
            <a:alphaModFix/>
          </a:blip>
          <a:srcRect b="0" l="0" r="0" t="0"/>
          <a:stretch/>
        </p:blipFill>
        <p:spPr>
          <a:xfrm>
            <a:off x="988541" y="2136808"/>
            <a:ext cx="7241060" cy="22224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2"/>
          <p:cNvSpPr txBox="1"/>
          <p:nvPr>
            <p:ph type="ctrTitle"/>
          </p:nvPr>
        </p:nvSpPr>
        <p:spPr>
          <a:xfrm>
            <a:off x="1126524" y="444842"/>
            <a:ext cx="6858000" cy="746007"/>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Switch</a:t>
            </a:r>
            <a:endParaRPr/>
          </a:p>
        </p:txBody>
      </p:sp>
      <p:sp>
        <p:nvSpPr>
          <p:cNvPr id="269" name="Google Shape;269;p22"/>
          <p:cNvSpPr txBox="1"/>
          <p:nvPr>
            <p:ph idx="1" type="subTitle"/>
          </p:nvPr>
        </p:nvSpPr>
        <p:spPr>
          <a:xfrm>
            <a:off x="1143000" y="1482811"/>
            <a:ext cx="6858000" cy="2460418"/>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Clr>
                <a:schemeClr val="dk1"/>
              </a:buClr>
              <a:buSzPct val="108107"/>
              <a:buNone/>
            </a:pPr>
            <a:r>
              <a:rPr lang="es-ES"/>
              <a:t>La estructura </a:t>
            </a:r>
            <a:r>
              <a:rPr b="1" lang="es-ES"/>
              <a:t>switch</a:t>
            </a:r>
            <a:r>
              <a:rPr lang="es-ES"/>
              <a:t>  está especialmente diseñada para manejar de forma sencilla </a:t>
            </a:r>
            <a:r>
              <a:rPr b="1" lang="es-ES"/>
              <a:t>múltiples condiciones sobre la misma variable</a:t>
            </a:r>
            <a:r>
              <a:rPr lang="es-ES"/>
              <a:t> (técnicamente se podría resolver con un </a:t>
            </a:r>
            <a:r>
              <a:rPr b="1" lang="es-ES"/>
              <a:t>if</a:t>
            </a:r>
            <a:r>
              <a:rPr lang="es-ES"/>
              <a:t>, pero el uso de </a:t>
            </a:r>
            <a:r>
              <a:rPr b="1" lang="es-ES"/>
              <a:t>switch </a:t>
            </a:r>
            <a:r>
              <a:rPr lang="es-ES"/>
              <a:t>es más ordenado). </a:t>
            </a:r>
            <a:endParaRPr/>
          </a:p>
          <a:p>
            <a:pPr indent="-361950" lvl="0" marL="457200" rtl="0" algn="ctr">
              <a:lnSpc>
                <a:spcPct val="90000"/>
              </a:lnSpc>
              <a:spcBef>
                <a:spcPts val="800"/>
              </a:spcBef>
              <a:spcAft>
                <a:spcPts val="0"/>
              </a:spcAft>
              <a:buClr>
                <a:schemeClr val="dk1"/>
              </a:buClr>
              <a:buSzPct val="108107"/>
              <a:buNone/>
            </a:pPr>
            <a:br>
              <a:rPr lang="es-ES"/>
            </a:br>
            <a:r>
              <a:rPr lang="es-ES"/>
              <a:t>Su definición formal puede parecer confusa, pero veamos un ejemplo para entender su simpleza</a:t>
            </a:r>
            <a:r>
              <a:rPr b="1" lang="es-ES"/>
              <a:t>.</a:t>
            </a:r>
            <a:endParaRPr/>
          </a:p>
          <a:p>
            <a:pPr indent="-361950" lvl="0" marL="457200" rtl="0" algn="ctr">
              <a:lnSpc>
                <a:spcPct val="90000"/>
              </a:lnSpc>
              <a:spcBef>
                <a:spcPts val="800"/>
              </a:spcBef>
              <a:spcAft>
                <a:spcPts val="0"/>
              </a:spcAft>
              <a:buClr>
                <a:schemeClr val="dk1"/>
              </a:buClr>
              <a:buSzPct val="108107"/>
              <a:buNone/>
            </a:pPr>
            <a:br>
              <a:rPr lang="es-ES"/>
            </a:b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3"/>
          <p:cNvSpPr txBox="1"/>
          <p:nvPr>
            <p:ph type="ctrTitle"/>
          </p:nvPr>
        </p:nvSpPr>
        <p:spPr>
          <a:xfrm>
            <a:off x="1966783" y="104791"/>
            <a:ext cx="6858000" cy="100961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SWITCH</a:t>
            </a:r>
            <a:endParaRPr/>
          </a:p>
        </p:txBody>
      </p:sp>
      <p:sp>
        <p:nvSpPr>
          <p:cNvPr id="275" name="Google Shape;275;p23"/>
          <p:cNvSpPr txBox="1"/>
          <p:nvPr>
            <p:ph idx="1" type="subTitle"/>
          </p:nvPr>
        </p:nvSpPr>
        <p:spPr>
          <a:xfrm>
            <a:off x="4127157" y="1433384"/>
            <a:ext cx="3923270" cy="3089189"/>
          </a:xfrm>
          <a:prstGeom prst="rect">
            <a:avLst/>
          </a:prstGeom>
          <a:noFill/>
          <a:ln>
            <a:noFill/>
          </a:ln>
        </p:spPr>
        <p:txBody>
          <a:bodyPr anchorCtr="0" anchor="t" bIns="34275" lIns="68575" spcFirstLastPara="1" rIns="68575" wrap="square" tIns="34275">
            <a:normAutofit fontScale="70000" lnSpcReduction="20000"/>
          </a:bodyPr>
          <a:lstStyle/>
          <a:p>
            <a:pPr indent="-361950" lvl="0" marL="457200" rtl="0" algn="l">
              <a:lnSpc>
                <a:spcPct val="90000"/>
              </a:lnSpc>
              <a:spcBef>
                <a:spcPts val="800"/>
              </a:spcBef>
              <a:spcAft>
                <a:spcPts val="0"/>
              </a:spcAft>
              <a:buSzPct val="142857"/>
              <a:buNone/>
            </a:pPr>
            <a:r>
              <a:rPr lang="es-ES"/>
              <a:t>Cada condición se evalúa y, si se cumple, se ejecuta lo que esté indicado dentro de cada </a:t>
            </a:r>
            <a:r>
              <a:rPr b="1" i="1" lang="es-ES"/>
              <a:t>case</a:t>
            </a:r>
            <a:r>
              <a:rPr lang="es-ES"/>
              <a:t>.</a:t>
            </a:r>
            <a:br>
              <a:rPr lang="es-ES"/>
            </a:br>
            <a:br>
              <a:rPr lang="es-ES"/>
            </a:br>
            <a:endParaRPr/>
          </a:p>
          <a:p>
            <a:pPr indent="-361950" lvl="0" marL="457200" rtl="0" algn="l">
              <a:lnSpc>
                <a:spcPct val="90000"/>
              </a:lnSpc>
              <a:spcBef>
                <a:spcPts val="800"/>
              </a:spcBef>
              <a:spcAft>
                <a:spcPts val="0"/>
              </a:spcAft>
              <a:buSzPct val="142857"/>
              <a:buNone/>
            </a:pPr>
            <a:r>
              <a:rPr lang="es-ES"/>
              <a:t>Normalmente, después de las instrucciones de cada case se incluye la sentencia </a:t>
            </a:r>
            <a:r>
              <a:rPr b="1" lang="es-ES"/>
              <a:t>break</a:t>
            </a:r>
            <a:r>
              <a:rPr lang="es-ES"/>
              <a:t> para terminar la ejecución del </a:t>
            </a:r>
            <a:r>
              <a:rPr b="1" lang="es-ES"/>
              <a:t>switch</a:t>
            </a:r>
            <a:r>
              <a:rPr lang="es-ES"/>
              <a:t>, aunque no es obligatorio.</a:t>
            </a:r>
            <a:endParaRPr/>
          </a:p>
          <a:p>
            <a:pPr indent="-361950" lvl="0" marL="457200" rtl="0" algn="l">
              <a:lnSpc>
                <a:spcPct val="90000"/>
              </a:lnSpc>
              <a:spcBef>
                <a:spcPts val="800"/>
              </a:spcBef>
              <a:spcAft>
                <a:spcPts val="0"/>
              </a:spcAft>
              <a:buSzPct val="142857"/>
              <a:buNone/>
            </a:pPr>
            <a:br>
              <a:rPr lang="es-ES"/>
            </a:br>
            <a:r>
              <a:rPr i="1" lang="es-ES"/>
              <a:t>¿Qué sucede si ningún valor de la variable del switch coincide con los valores definidos en los</a:t>
            </a:r>
            <a:r>
              <a:rPr b="1" i="1" lang="es-ES"/>
              <a:t> case</a:t>
            </a:r>
            <a:r>
              <a:rPr i="1" lang="es-ES"/>
              <a:t>? </a:t>
            </a:r>
            <a:endParaRPr/>
          </a:p>
          <a:p>
            <a:pPr indent="-361950" lvl="0" marL="457200" rtl="0" algn="l">
              <a:lnSpc>
                <a:spcPct val="90000"/>
              </a:lnSpc>
              <a:spcBef>
                <a:spcPts val="800"/>
              </a:spcBef>
              <a:spcAft>
                <a:spcPts val="0"/>
              </a:spcAft>
              <a:buSzPct val="142857"/>
              <a:buNone/>
            </a:pPr>
            <a:br>
              <a:rPr lang="es-ES"/>
            </a:br>
            <a:r>
              <a:rPr lang="es-ES"/>
              <a:t>En este caso, se utiliza el valor</a:t>
            </a:r>
            <a:r>
              <a:rPr b="1" lang="es-ES"/>
              <a:t> default</a:t>
            </a:r>
            <a:r>
              <a:rPr lang="es-ES"/>
              <a:t> para indicar las instrucciones que se ejecutan cuando ninguna condición anterior se cumplió.</a:t>
            </a:r>
            <a:endParaRPr/>
          </a:p>
        </p:txBody>
      </p:sp>
      <p:pic>
        <p:nvPicPr>
          <p:cNvPr id="276" name="Google Shape;276;p23"/>
          <p:cNvPicPr preferRelativeResize="0"/>
          <p:nvPr/>
        </p:nvPicPr>
        <p:blipFill rotWithShape="1">
          <a:blip r:embed="rId3">
            <a:alphaModFix/>
          </a:blip>
          <a:srcRect b="0" l="0" r="0" t="0"/>
          <a:stretch/>
        </p:blipFill>
        <p:spPr>
          <a:xfrm>
            <a:off x="998323" y="609600"/>
            <a:ext cx="2171700" cy="3924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4"/>
          <p:cNvSpPr txBox="1"/>
          <p:nvPr>
            <p:ph type="ctrTitle"/>
          </p:nvPr>
        </p:nvSpPr>
        <p:spPr>
          <a:xfrm>
            <a:off x="1167714" y="271848"/>
            <a:ext cx="6858000" cy="943715"/>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Ejemplo aplicado: WHILE y SWITCH</a:t>
            </a:r>
            <a:endParaRPr/>
          </a:p>
        </p:txBody>
      </p:sp>
      <p:sp>
        <p:nvSpPr>
          <p:cNvPr id="282" name="Google Shape;282;p24"/>
          <p:cNvSpPr txBox="1"/>
          <p:nvPr>
            <p:ph idx="1" type="subTitle"/>
          </p:nvPr>
        </p:nvSpPr>
        <p:spPr>
          <a:xfrm>
            <a:off x="5214550" y="1548232"/>
            <a:ext cx="3229234" cy="1241700"/>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Clr>
                <a:schemeClr val="dk1"/>
              </a:buClr>
              <a:buSzPct val="108107"/>
              <a:buNone/>
            </a:pPr>
            <a:r>
              <a:rPr lang="es-ES"/>
              <a:t>Algoritmo que hace la operación según la entrada, pero ignora la ejecución de bloque si la entrada es en “ESC”.</a:t>
            </a:r>
            <a:endParaRPr/>
          </a:p>
        </p:txBody>
      </p:sp>
      <p:pic>
        <p:nvPicPr>
          <p:cNvPr id="283" name="Google Shape;283;p24"/>
          <p:cNvPicPr preferRelativeResize="0"/>
          <p:nvPr/>
        </p:nvPicPr>
        <p:blipFill rotWithShape="1">
          <a:blip r:embed="rId3">
            <a:alphaModFix/>
          </a:blip>
          <a:srcRect b="0" l="0" r="0" t="0"/>
          <a:stretch/>
        </p:blipFill>
        <p:spPr>
          <a:xfrm>
            <a:off x="1851326" y="1227438"/>
            <a:ext cx="3826090" cy="382609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¡Lo más importante!</a:t>
            </a:r>
            <a:br>
              <a:rPr b="0" lang="es-ES"/>
            </a:br>
            <a:br>
              <a:rPr lang="es-ES"/>
            </a:br>
            <a:endParaRPr/>
          </a:p>
        </p:txBody>
      </p:sp>
      <p:sp>
        <p:nvSpPr>
          <p:cNvPr id="289" name="Google Shape;289;p25"/>
          <p:cNvSpPr txBox="1"/>
          <p:nvPr>
            <p:ph idx="1" type="subTitle"/>
          </p:nvPr>
        </p:nvSpPr>
        <p:spPr>
          <a:xfrm>
            <a:off x="1143000" y="1919416"/>
            <a:ext cx="6858000" cy="2858530"/>
          </a:xfrm>
          <a:prstGeom prst="rect">
            <a:avLst/>
          </a:prstGeom>
          <a:noFill/>
          <a:ln>
            <a:noFill/>
          </a:ln>
        </p:spPr>
        <p:txBody>
          <a:bodyPr anchorCtr="0" anchor="t" bIns="34275" lIns="68575" spcFirstLastPara="1" rIns="68575" wrap="square" tIns="34275">
            <a:normAutofit lnSpcReduction="10000"/>
          </a:bodyPr>
          <a:lstStyle/>
          <a:p>
            <a:pPr indent="-361950" lvl="0" marL="457200" rtl="0" algn="ctr">
              <a:lnSpc>
                <a:spcPct val="90000"/>
              </a:lnSpc>
              <a:spcBef>
                <a:spcPts val="800"/>
              </a:spcBef>
              <a:spcAft>
                <a:spcPts val="0"/>
              </a:spcAft>
              <a:buClr>
                <a:schemeClr val="dk1"/>
              </a:buClr>
              <a:buSzPts val="1800"/>
              <a:buNone/>
            </a:pPr>
            <a:r>
              <a:rPr lang="es-ES"/>
              <a:t>Todas los temas que vimos (y los que vamos a ver), se pueden (y deben) combinar entre sí. </a:t>
            </a:r>
            <a:endParaRPr/>
          </a:p>
          <a:p>
            <a:pPr indent="-361950" lvl="0" marL="457200" rtl="0" algn="ctr">
              <a:lnSpc>
                <a:spcPct val="90000"/>
              </a:lnSpc>
              <a:spcBef>
                <a:spcPts val="800"/>
              </a:spcBef>
              <a:spcAft>
                <a:spcPts val="0"/>
              </a:spcAft>
              <a:buClr>
                <a:schemeClr val="dk1"/>
              </a:buClr>
              <a:buSzPts val="1800"/>
              <a:buNone/>
            </a:pPr>
            <a:r>
              <a:rPr lang="es-ES"/>
              <a:t>De forma que dentro de una función, pueda existir un haya un </a:t>
            </a:r>
            <a:r>
              <a:rPr b="1" lang="es-ES"/>
              <a:t>condicional,</a:t>
            </a:r>
            <a:r>
              <a:rPr lang="es-ES"/>
              <a:t> con un </a:t>
            </a:r>
            <a:r>
              <a:rPr b="1" lang="es-ES"/>
              <a:t>for</a:t>
            </a:r>
            <a:r>
              <a:rPr lang="es-ES"/>
              <a:t> dentro, y dentro de ese for, un </a:t>
            </a:r>
            <a:r>
              <a:rPr b="1" lang="es-ES"/>
              <a:t>while</a:t>
            </a:r>
            <a:r>
              <a:rPr lang="es-ES"/>
              <a:t>...así la combinación es infinita.</a:t>
            </a:r>
            <a:endParaRPr/>
          </a:p>
          <a:p>
            <a:pPr indent="-361950" lvl="0" marL="457200" rtl="0" algn="ctr">
              <a:lnSpc>
                <a:spcPct val="90000"/>
              </a:lnSpc>
              <a:spcBef>
                <a:spcPts val="800"/>
              </a:spcBef>
              <a:spcAft>
                <a:spcPts val="0"/>
              </a:spcAft>
              <a:buClr>
                <a:schemeClr val="dk1"/>
              </a:buClr>
              <a:buSzPts val="1800"/>
              <a:buNone/>
            </a:pPr>
            <a:br>
              <a:rPr lang="es-ES"/>
            </a:br>
            <a:r>
              <a:rPr b="1" lang="es-ES"/>
              <a:t>¡Ahí es cuando la programación JavaScript empieza a volverse interesante!</a:t>
            </a:r>
            <a:endParaRPr/>
          </a:p>
          <a:p>
            <a:pPr indent="-361950" lvl="0" marL="457200" rtl="0" algn="ctr">
              <a:lnSpc>
                <a:spcPct val="90000"/>
              </a:lnSpc>
              <a:spcBef>
                <a:spcPts val="800"/>
              </a:spcBef>
              <a:spcAft>
                <a:spcPts val="0"/>
              </a:spcAft>
              <a:buClr>
                <a:schemeClr val="dk1"/>
              </a:buClr>
              <a:buSzPts val="1800"/>
              <a:buNone/>
            </a:pPr>
            <a:br>
              <a:rPr lang="es-ES"/>
            </a:b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Crear un algoritmo utilizando un ciclo</a:t>
            </a:r>
            <a:br>
              <a:rPr b="0" lang="es-ES"/>
            </a:br>
            <a:endParaRPr/>
          </a:p>
        </p:txBody>
      </p:sp>
      <p:sp>
        <p:nvSpPr>
          <p:cNvPr id="295" name="Google Shape;295;p26"/>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Tomando como base los ejemplos de la estructura for y while, crear un algoritmo que repita un bloque de instrucciones. En cada repetición es necesario efectuar una operación o comparación para obtener una salida por alerta o consola.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Crear un algoritmo utilizando un ciclo</a:t>
            </a:r>
            <a:br>
              <a:rPr b="0" lang="es-ES"/>
            </a:br>
            <a:br>
              <a:rPr lang="es-ES"/>
            </a:br>
            <a:endParaRPr/>
          </a:p>
        </p:txBody>
      </p:sp>
      <p:sp>
        <p:nvSpPr>
          <p:cNvPr id="301" name="Google Shape;301;p27"/>
          <p:cNvSpPr txBox="1"/>
          <p:nvPr>
            <p:ph idx="1" type="subTitle"/>
          </p:nvPr>
        </p:nvSpPr>
        <p:spPr>
          <a:xfrm>
            <a:off x="724929" y="1655805"/>
            <a:ext cx="7514968" cy="2702011"/>
          </a:xfrm>
          <a:prstGeom prst="rect">
            <a:avLst/>
          </a:prstGeom>
          <a:noFill/>
          <a:ln>
            <a:noFill/>
          </a:ln>
        </p:spPr>
        <p:txBody>
          <a:bodyPr anchorCtr="0" anchor="t" bIns="34275" lIns="68575" spcFirstLastPara="1" rIns="68575" wrap="square" tIns="34275">
            <a:normAutofit fontScale="77500" lnSpcReduction="20000"/>
          </a:bodyPr>
          <a:lstStyle/>
          <a:p>
            <a:pPr indent="-361950" lvl="0" marL="457200" rtl="0" algn="ctr">
              <a:lnSpc>
                <a:spcPct val="90000"/>
              </a:lnSpc>
              <a:spcBef>
                <a:spcPts val="800"/>
              </a:spcBef>
              <a:spcAft>
                <a:spcPts val="0"/>
              </a:spcAft>
              <a:buClr>
                <a:schemeClr val="dk1"/>
              </a:buClr>
              <a:buSzPct val="129031"/>
              <a:buNone/>
            </a:pPr>
            <a:r>
              <a:rPr b="1" lang="es-ES"/>
              <a:t>Sugerencias</a:t>
            </a:r>
            <a:endParaRPr/>
          </a:p>
          <a:p>
            <a:pPr indent="-361950" lvl="0" marL="457200" rtl="0" algn="ctr">
              <a:lnSpc>
                <a:spcPct val="90000"/>
              </a:lnSpc>
              <a:spcBef>
                <a:spcPts val="800"/>
              </a:spcBef>
              <a:spcAft>
                <a:spcPts val="0"/>
              </a:spcAft>
              <a:buSzPct val="129031"/>
              <a:buNone/>
            </a:pPr>
            <a:br>
              <a:rPr lang="es-ES"/>
            </a:br>
            <a:r>
              <a:rPr lang="es-ES"/>
              <a:t>Usamos la instrucción </a:t>
            </a:r>
            <a:r>
              <a:rPr b="1" lang="es-ES"/>
              <a:t>for </a:t>
            </a:r>
            <a:r>
              <a:rPr lang="es-ES"/>
              <a:t>para repetir un número fijo de veces. Mientras que usamos </a:t>
            </a:r>
            <a:r>
              <a:rPr b="1" lang="es-ES"/>
              <a:t>while </a:t>
            </a:r>
            <a:r>
              <a:rPr lang="es-ES"/>
              <a:t>cuando queremos repetir algo hasta que se deje de cumplir una condición.</a:t>
            </a:r>
            <a:endParaRPr b="1"/>
          </a:p>
          <a:p>
            <a:pPr indent="-361950" lvl="0" marL="457200" rtl="0" algn="ctr">
              <a:lnSpc>
                <a:spcPct val="90000"/>
              </a:lnSpc>
              <a:spcBef>
                <a:spcPts val="800"/>
              </a:spcBef>
              <a:spcAft>
                <a:spcPts val="0"/>
              </a:spcAft>
              <a:buClr>
                <a:schemeClr val="dk1"/>
              </a:buClr>
              <a:buSzPct val="129031"/>
              <a:buNone/>
            </a:pPr>
            <a:br>
              <a:rPr lang="es-ES"/>
            </a:br>
            <a:r>
              <a:rPr b="1" lang="es-ES"/>
              <a:t>Ejemplo</a:t>
            </a:r>
            <a:endParaRPr/>
          </a:p>
          <a:p>
            <a:pPr indent="-361950" lvl="0" marL="457200" rtl="0" algn="l">
              <a:lnSpc>
                <a:spcPct val="90000"/>
              </a:lnSpc>
              <a:spcBef>
                <a:spcPts val="800"/>
              </a:spcBef>
              <a:spcAft>
                <a:spcPts val="0"/>
              </a:spcAft>
              <a:buSzPct val="129031"/>
              <a:buFont typeface="Arial"/>
              <a:buChar char="•"/>
            </a:pPr>
            <a:r>
              <a:rPr lang="es-ES"/>
              <a:t>Pedir número mediante prompt y sumarle otro número en cada repetición,realizando una salida por cada resultado</a:t>
            </a:r>
            <a:endParaRPr b="1"/>
          </a:p>
          <a:p>
            <a:pPr indent="-361950" lvl="0" marL="457200" rtl="0" algn="l">
              <a:lnSpc>
                <a:spcPct val="90000"/>
              </a:lnSpc>
              <a:spcBef>
                <a:spcPts val="800"/>
              </a:spcBef>
              <a:spcAft>
                <a:spcPts val="0"/>
              </a:spcAft>
              <a:buSzPct val="129031"/>
              <a:buFont typeface="Arial"/>
              <a:buChar char="•"/>
            </a:pPr>
            <a:r>
              <a:rPr lang="es-ES"/>
              <a:t>Pedir un texto mediante prompt, concatenar un valor en cada repetición, realizando una salida por cada resultado, hasta que se ingresa “ESC”.</a:t>
            </a:r>
            <a:endParaRPr b="1"/>
          </a:p>
          <a:p>
            <a:pPr indent="-361950" lvl="0" marL="457200" rtl="0" algn="l">
              <a:lnSpc>
                <a:spcPct val="90000"/>
              </a:lnSpc>
              <a:spcBef>
                <a:spcPts val="800"/>
              </a:spcBef>
              <a:spcAft>
                <a:spcPts val="0"/>
              </a:spcAft>
              <a:buSzPct val="129031"/>
              <a:buFont typeface="Arial"/>
              <a:buChar char="•"/>
            </a:pPr>
            <a:r>
              <a:rPr lang="es-ES"/>
              <a:t>Pedir un número por prompt, repetir la salida del mensaje “Hola” la cantidad de veces </a:t>
            </a:r>
            <a:endParaRPr b="1"/>
          </a:p>
          <a:p>
            <a:pPr indent="-361950" lvl="0" marL="457200" rtl="0" algn="ctr">
              <a:lnSpc>
                <a:spcPct val="90000"/>
              </a:lnSpc>
              <a:spcBef>
                <a:spcPts val="800"/>
              </a:spcBef>
              <a:spcAft>
                <a:spcPts val="0"/>
              </a:spcAft>
              <a:buClr>
                <a:schemeClr val="dk1"/>
              </a:buClr>
              <a:buSzPct val="129031"/>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8"/>
          <p:cNvSpPr txBox="1"/>
          <p:nvPr>
            <p:ph type="ctrTitle"/>
          </p:nvPr>
        </p:nvSpPr>
        <p:spPr>
          <a:xfrm>
            <a:off x="1324233" y="444843"/>
            <a:ext cx="6858000" cy="408256"/>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Variables Acumuladoras</a:t>
            </a:r>
            <a:endParaRPr/>
          </a:p>
        </p:txBody>
      </p:sp>
      <p:sp>
        <p:nvSpPr>
          <p:cNvPr id="307" name="Google Shape;307;p28"/>
          <p:cNvSpPr txBox="1"/>
          <p:nvPr>
            <p:ph idx="1" type="subTitle"/>
          </p:nvPr>
        </p:nvSpPr>
        <p:spPr>
          <a:xfrm>
            <a:off x="593125" y="963346"/>
            <a:ext cx="8106032"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Una Variable Acumuladora (o Acumulador) es una Variable que se va construyendo a partir de cada iteracion del loop. Veamos en este ejemplo cómo funciona la Variable Acumuladora:</a:t>
            </a:r>
            <a:endParaRPr/>
          </a:p>
        </p:txBody>
      </p:sp>
      <p:pic>
        <p:nvPicPr>
          <p:cNvPr id="308" name="Google Shape;308;p28"/>
          <p:cNvPicPr preferRelativeResize="0"/>
          <p:nvPr/>
        </p:nvPicPr>
        <p:blipFill rotWithShape="1">
          <a:blip r:embed="rId3">
            <a:alphaModFix/>
          </a:blip>
          <a:srcRect b="0" l="0" r="0" t="0"/>
          <a:stretch/>
        </p:blipFill>
        <p:spPr>
          <a:xfrm>
            <a:off x="1340837" y="2132442"/>
            <a:ext cx="6429375" cy="2295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134" name="Google Shape;134;p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135" name="Google Shape;135;p4"/>
          <p:cNvPicPr preferRelativeResize="0"/>
          <p:nvPr/>
        </p:nvPicPr>
        <p:blipFill rotWithShape="1">
          <a:blip r:embed="rId3">
            <a:alphaModFix/>
          </a:blip>
          <a:srcRect b="0" l="0" r="0" t="0"/>
          <a:stretch/>
        </p:blipFill>
        <p:spPr>
          <a:xfrm>
            <a:off x="406400" y="476780"/>
            <a:ext cx="8373447" cy="408675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9"/>
          <p:cNvSpPr txBox="1"/>
          <p:nvPr>
            <p:ph idx="1" type="subTitle"/>
          </p:nvPr>
        </p:nvSpPr>
        <p:spPr>
          <a:xfrm>
            <a:off x="263611" y="378941"/>
            <a:ext cx="8106032" cy="3929448"/>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En este ejemplo vemos un loop que tiene 5 iteraciones, ya que arranca desde el 1 y termina en el 5. La variable acumuladora va a juntar el valor de la i en cada iteración.</a:t>
            </a:r>
            <a:endParaRPr/>
          </a:p>
          <a:p>
            <a:pPr indent="-361950" lvl="0" marL="457200" rtl="0" algn="ctr">
              <a:lnSpc>
                <a:spcPct val="90000"/>
              </a:lnSpc>
              <a:spcBef>
                <a:spcPts val="800"/>
              </a:spcBef>
              <a:spcAft>
                <a:spcPts val="0"/>
              </a:spcAft>
              <a:buClr>
                <a:schemeClr val="dk1"/>
              </a:buClr>
              <a:buSzPts val="1800"/>
              <a:buNone/>
            </a:pPr>
            <a:r>
              <a:rPr lang="es-ES"/>
              <a:t>La cuenta acumulador += i se puede escribir también como acumulador = acumulador + i. Es importante analizar que pasa en cada iteración:</a:t>
            </a:r>
            <a:endParaRPr/>
          </a:p>
          <a:p>
            <a:pPr indent="-361950" lvl="0" marL="457200" rtl="0" algn="ctr">
              <a:lnSpc>
                <a:spcPct val="90000"/>
              </a:lnSpc>
              <a:spcBef>
                <a:spcPts val="800"/>
              </a:spcBef>
              <a:spcAft>
                <a:spcPts val="0"/>
              </a:spcAft>
              <a:buClr>
                <a:schemeClr val="dk1"/>
              </a:buClr>
              <a:buSzPts val="1800"/>
              <a:buNone/>
            </a:pPr>
            <a:r>
              <a:t/>
            </a:r>
            <a:endParaRPr/>
          </a:p>
          <a:p>
            <a:pPr indent="-361950" lvl="0" marL="457200" rtl="0" algn="l">
              <a:lnSpc>
                <a:spcPct val="90000"/>
              </a:lnSpc>
              <a:spcBef>
                <a:spcPts val="800"/>
              </a:spcBef>
              <a:spcAft>
                <a:spcPts val="0"/>
              </a:spcAft>
              <a:buSzPts val="1800"/>
              <a:buFont typeface="Arial"/>
              <a:buChar char="•"/>
            </a:pPr>
            <a:r>
              <a:rPr lang="es-ES"/>
              <a:t>Por ejemplo, en la primera vuelta sería acumulador = 0 + 1;</a:t>
            </a:r>
            <a:endParaRPr/>
          </a:p>
          <a:p>
            <a:pPr indent="-361950" lvl="0" marL="457200" rtl="0" algn="l">
              <a:lnSpc>
                <a:spcPct val="90000"/>
              </a:lnSpc>
              <a:spcBef>
                <a:spcPts val="800"/>
              </a:spcBef>
              <a:spcAft>
                <a:spcPts val="0"/>
              </a:spcAft>
              <a:buSzPts val="1800"/>
              <a:buFont typeface="Arial"/>
              <a:buChar char="•"/>
            </a:pPr>
            <a:r>
              <a:rPr lang="es-ES"/>
              <a:t>En la segunda, acumulador = 1 + 2;</a:t>
            </a:r>
            <a:endParaRPr/>
          </a:p>
          <a:p>
            <a:pPr indent="-361950" lvl="0" marL="457200" rtl="0" algn="l">
              <a:lnSpc>
                <a:spcPct val="90000"/>
              </a:lnSpc>
              <a:spcBef>
                <a:spcPts val="800"/>
              </a:spcBef>
              <a:spcAft>
                <a:spcPts val="0"/>
              </a:spcAft>
              <a:buSzPts val="1800"/>
              <a:buFont typeface="Arial"/>
              <a:buChar char="•"/>
            </a:pPr>
            <a:r>
              <a:rPr lang="es-ES"/>
              <a:t>En la tercera acumulador = 3 + 3;</a:t>
            </a:r>
            <a:endParaRPr/>
          </a:p>
          <a:p>
            <a:pPr indent="-361950" lvl="0" marL="457200" rtl="0" algn="l">
              <a:lnSpc>
                <a:spcPct val="90000"/>
              </a:lnSpc>
              <a:spcBef>
                <a:spcPts val="800"/>
              </a:spcBef>
              <a:spcAft>
                <a:spcPts val="0"/>
              </a:spcAft>
              <a:buSzPts val="1800"/>
              <a:buFont typeface="Arial"/>
              <a:buChar char="•"/>
            </a:pPr>
            <a:r>
              <a:rPr lang="es-ES"/>
              <a:t>En la cuarta acumulador = 6 + 4 y;</a:t>
            </a:r>
            <a:endParaRPr/>
          </a:p>
          <a:p>
            <a:pPr indent="-361950" lvl="0" marL="457200" rtl="0" algn="l">
              <a:lnSpc>
                <a:spcPct val="90000"/>
              </a:lnSpc>
              <a:spcBef>
                <a:spcPts val="800"/>
              </a:spcBef>
              <a:spcAft>
                <a:spcPts val="0"/>
              </a:spcAft>
              <a:buSzPts val="1800"/>
              <a:buFont typeface="Arial"/>
              <a:buChar char="•"/>
            </a:pPr>
            <a:r>
              <a:rPr lang="es-ES"/>
              <a:t>En la quinta acumulador = 10 + 5 (el valor final de la variable acumulador es 15).</a:t>
            </a:r>
            <a:endParaRPr/>
          </a:p>
          <a:p>
            <a:pPr indent="-361950" lvl="0" marL="457200" rtl="0" algn="ctr">
              <a:lnSpc>
                <a:spcPct val="90000"/>
              </a:lnSpc>
              <a:spcBef>
                <a:spcPts val="800"/>
              </a:spcBef>
              <a:spcAft>
                <a:spcPts val="0"/>
              </a:spcAft>
              <a:buClr>
                <a:schemeClr val="dk1"/>
              </a:buClr>
              <a:buSzPts val="18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Funciones y propiedades básicas</a:t>
            </a:r>
            <a:endParaRPr/>
          </a:p>
        </p:txBody>
      </p:sp>
      <p:sp>
        <p:nvSpPr>
          <p:cNvPr id="319" name="Google Shape;319;p30"/>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1"/>
          <p:cNvSpPr txBox="1"/>
          <p:nvPr>
            <p:ph type="ctrTitle"/>
          </p:nvPr>
        </p:nvSpPr>
        <p:spPr>
          <a:xfrm>
            <a:off x="1093573" y="420129"/>
            <a:ext cx="6858000" cy="754245"/>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Funciones</a:t>
            </a:r>
            <a:endParaRPr/>
          </a:p>
        </p:txBody>
      </p:sp>
      <p:sp>
        <p:nvSpPr>
          <p:cNvPr id="325" name="Google Shape;325;p31"/>
          <p:cNvSpPr txBox="1"/>
          <p:nvPr>
            <p:ph idx="1" type="subTitle"/>
          </p:nvPr>
        </p:nvSpPr>
        <p:spPr>
          <a:xfrm>
            <a:off x="261552" y="1466336"/>
            <a:ext cx="4985951" cy="2850291"/>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Clr>
                <a:schemeClr val="dk1"/>
              </a:buClr>
              <a:buSzPct val="108107"/>
              <a:buNone/>
            </a:pPr>
            <a:r>
              <a:rPr lang="es-ES"/>
              <a:t>Cuando se desarrolla una aplicación o sitio web, es muy habitual utilizar una y otra vez las mismas instrucciones.</a:t>
            </a:r>
            <a:endParaRPr/>
          </a:p>
          <a:p>
            <a:pPr indent="-361950" lvl="0" marL="457200" rtl="0" algn="ctr">
              <a:lnSpc>
                <a:spcPct val="90000"/>
              </a:lnSpc>
              <a:spcBef>
                <a:spcPts val="800"/>
              </a:spcBef>
              <a:spcAft>
                <a:spcPts val="0"/>
              </a:spcAft>
              <a:buClr>
                <a:schemeClr val="dk1"/>
              </a:buClr>
              <a:buSzPct val="108107"/>
              <a:buNone/>
            </a:pPr>
            <a:br>
              <a:rPr lang="es-ES"/>
            </a:br>
            <a:r>
              <a:rPr lang="es-ES"/>
              <a:t>En programación, </a:t>
            </a:r>
            <a:r>
              <a:rPr b="1" lang="es-ES"/>
              <a:t>una función es un conjunto de instrucciones que se agrupan para realizar una tarea concreta</a:t>
            </a:r>
            <a:r>
              <a:rPr lang="es-ES"/>
              <a:t>, que luego se puede reutilizar a lo largo de diferentes instancias del código.</a:t>
            </a:r>
            <a:endParaRPr/>
          </a:p>
          <a:p>
            <a:pPr indent="-361950" lvl="0" marL="457200" rtl="0" algn="ctr">
              <a:lnSpc>
                <a:spcPct val="90000"/>
              </a:lnSpc>
              <a:spcBef>
                <a:spcPts val="800"/>
              </a:spcBef>
              <a:spcAft>
                <a:spcPts val="0"/>
              </a:spcAft>
              <a:buClr>
                <a:schemeClr val="dk1"/>
              </a:buClr>
              <a:buSzPct val="108107"/>
              <a:buNone/>
            </a:pPr>
            <a:br>
              <a:rPr lang="es-ES"/>
            </a:br>
            <a:endParaRPr/>
          </a:p>
        </p:txBody>
      </p:sp>
      <p:pic>
        <p:nvPicPr>
          <p:cNvPr descr="https://lh5.googleusercontent.com/WNxdOIXP7pQhMIW6Ygm5ZKNErZQDWYeJgc5PPu88uNjEuPaAHfvQmcqmsAR0JfadIJPFeqV22WW2ZlzDgAqEkUUXDuMSUdNt1Z_lCBWpJwDEZ4KD5LQ0nv3kbb8ae5jraDoZ9brjvz_GiATDKz0hWtt_DQ=s2048" id="326" name="Google Shape;326;p31"/>
          <p:cNvPicPr preferRelativeResize="0"/>
          <p:nvPr/>
        </p:nvPicPr>
        <p:blipFill rotWithShape="1">
          <a:blip r:embed="rId3">
            <a:alphaModFix/>
          </a:blip>
          <a:srcRect b="0" l="0" r="0" t="0"/>
          <a:stretch/>
        </p:blipFill>
        <p:spPr>
          <a:xfrm>
            <a:off x="5455133" y="1379621"/>
            <a:ext cx="3133497" cy="286286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2"/>
          <p:cNvSpPr txBox="1"/>
          <p:nvPr>
            <p:ph type="ctrTitle"/>
          </p:nvPr>
        </p:nvSpPr>
        <p:spPr>
          <a:xfrm>
            <a:off x="1143000" y="486032"/>
            <a:ext cx="6858000" cy="142974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¿Y qué ventajas me dan las funciones?</a:t>
            </a:r>
            <a:endParaRPr/>
          </a:p>
        </p:txBody>
      </p:sp>
      <p:sp>
        <p:nvSpPr>
          <p:cNvPr id="332" name="Google Shape;332;p32"/>
          <p:cNvSpPr txBox="1"/>
          <p:nvPr>
            <p:ph idx="1" type="subTitle"/>
          </p:nvPr>
        </p:nvSpPr>
        <p:spPr>
          <a:xfrm>
            <a:off x="1126524" y="2050739"/>
            <a:ext cx="6858000" cy="2447119"/>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Clr>
                <a:schemeClr val="dk1"/>
              </a:buClr>
              <a:buSzPct val="108107"/>
              <a:buNone/>
            </a:pPr>
            <a:r>
              <a:rPr lang="es-ES"/>
              <a:t>Las principales ventajas del uso de funciones son:</a:t>
            </a:r>
            <a:endParaRPr/>
          </a:p>
          <a:p>
            <a:pPr indent="-361950" lvl="0" marL="457200" rtl="0" algn="ctr">
              <a:lnSpc>
                <a:spcPct val="90000"/>
              </a:lnSpc>
              <a:spcBef>
                <a:spcPts val="800"/>
              </a:spcBef>
              <a:spcAft>
                <a:spcPts val="0"/>
              </a:spcAft>
              <a:buClr>
                <a:schemeClr val="dk1"/>
              </a:buClr>
              <a:buSzPct val="108107"/>
              <a:buNone/>
            </a:pPr>
            <a:r>
              <a:t/>
            </a:r>
            <a:endParaRPr/>
          </a:p>
          <a:p>
            <a:pPr indent="-361950" lvl="0" marL="457200" rtl="0" algn="l">
              <a:lnSpc>
                <a:spcPct val="90000"/>
              </a:lnSpc>
              <a:spcBef>
                <a:spcPts val="800"/>
              </a:spcBef>
              <a:spcAft>
                <a:spcPts val="0"/>
              </a:spcAft>
              <a:buSzPct val="108107"/>
              <a:buFont typeface="Arial"/>
              <a:buChar char="•"/>
            </a:pPr>
            <a:r>
              <a:rPr lang="es-ES"/>
              <a:t>Evita instrucciones duplicadas (</a:t>
            </a:r>
            <a:r>
              <a:rPr lang="es-ES" u="sng">
                <a:solidFill>
                  <a:schemeClr val="hlink"/>
                </a:solidFill>
                <a:hlinkClick r:id="rId3"/>
              </a:rPr>
              <a:t>Principio DRY</a:t>
            </a:r>
            <a:r>
              <a:rPr lang="es-ES"/>
              <a:t>).</a:t>
            </a:r>
            <a:endParaRPr b="1"/>
          </a:p>
          <a:p>
            <a:pPr indent="-361950" lvl="0" marL="457200" rtl="0" algn="l">
              <a:lnSpc>
                <a:spcPct val="90000"/>
              </a:lnSpc>
              <a:spcBef>
                <a:spcPts val="800"/>
              </a:spcBef>
              <a:spcAft>
                <a:spcPts val="0"/>
              </a:spcAft>
              <a:buSzPct val="108107"/>
              <a:buFont typeface="Arial"/>
              <a:buChar char="•"/>
            </a:pPr>
            <a:r>
              <a:rPr lang="es-ES"/>
              <a:t>Soluciona un problema complejo usando tareas sencillas (</a:t>
            </a:r>
            <a:r>
              <a:rPr lang="es-ES" u="sng">
                <a:solidFill>
                  <a:schemeClr val="hlink"/>
                </a:solidFill>
                <a:hlinkClick r:id="rId4"/>
              </a:rPr>
              <a:t>Principio KISS</a:t>
            </a:r>
            <a:r>
              <a:rPr lang="es-ES"/>
              <a:t>).</a:t>
            </a:r>
            <a:endParaRPr b="1"/>
          </a:p>
          <a:p>
            <a:pPr indent="-361950" lvl="0" marL="457200" rtl="0" algn="l">
              <a:lnSpc>
                <a:spcPct val="90000"/>
              </a:lnSpc>
              <a:spcBef>
                <a:spcPts val="800"/>
              </a:spcBef>
              <a:spcAft>
                <a:spcPts val="0"/>
              </a:spcAft>
              <a:buSzPct val="108107"/>
              <a:buFont typeface="Arial"/>
              <a:buChar char="•"/>
            </a:pPr>
            <a:r>
              <a:rPr lang="es-ES"/>
              <a:t>Focaliza tareas prioritarias para el programa (</a:t>
            </a:r>
            <a:r>
              <a:rPr lang="es-ES" u="sng">
                <a:solidFill>
                  <a:schemeClr val="hlink"/>
                </a:solidFill>
                <a:hlinkClick r:id="rId5"/>
              </a:rPr>
              <a:t>Principio YAGNI</a:t>
            </a:r>
            <a:r>
              <a:rPr lang="es-ES"/>
              <a:t>).</a:t>
            </a:r>
            <a:endParaRPr/>
          </a:p>
          <a:p>
            <a:pPr indent="-361950" lvl="0" marL="457200" rtl="0" algn="l">
              <a:lnSpc>
                <a:spcPct val="90000"/>
              </a:lnSpc>
              <a:spcBef>
                <a:spcPts val="800"/>
              </a:spcBef>
              <a:spcAft>
                <a:spcPts val="0"/>
              </a:spcAft>
              <a:buSzPct val="108107"/>
              <a:buFont typeface="Arial"/>
              <a:buChar char="•"/>
            </a:pPr>
            <a:r>
              <a:rPr lang="es-ES"/>
              <a:t>Aporta ordenamiento y entendimiento al código.</a:t>
            </a:r>
            <a:endParaRPr b="1"/>
          </a:p>
          <a:p>
            <a:pPr indent="-361950" lvl="0" marL="457200" rtl="0" algn="l">
              <a:lnSpc>
                <a:spcPct val="90000"/>
              </a:lnSpc>
              <a:spcBef>
                <a:spcPts val="800"/>
              </a:spcBef>
              <a:spcAft>
                <a:spcPts val="0"/>
              </a:spcAft>
              <a:buSzPct val="108107"/>
              <a:buFont typeface="Arial"/>
              <a:buChar char="•"/>
            </a:pPr>
            <a:r>
              <a:rPr lang="es-ES"/>
              <a:t>Aporta facilidad y rapidez para hacer modificaciones.</a:t>
            </a:r>
            <a:endParaRPr b="1"/>
          </a:p>
          <a:p>
            <a:pPr indent="-247650" lvl="0" marL="457200" rtl="0" algn="l">
              <a:lnSpc>
                <a:spcPct val="90000"/>
              </a:lnSpc>
              <a:spcBef>
                <a:spcPts val="800"/>
              </a:spcBef>
              <a:spcAft>
                <a:spcPts val="0"/>
              </a:spcAft>
              <a:buSzPct val="108107"/>
              <a:buFont typeface="Arial"/>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3"/>
          <p:cNvSpPr txBox="1"/>
          <p:nvPr>
            <p:ph type="ctrTitle"/>
          </p:nvPr>
        </p:nvSpPr>
        <p:spPr>
          <a:xfrm>
            <a:off x="1077097" y="428367"/>
            <a:ext cx="6858000" cy="605964"/>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Declaración</a:t>
            </a:r>
            <a:endParaRPr/>
          </a:p>
        </p:txBody>
      </p:sp>
      <p:sp>
        <p:nvSpPr>
          <p:cNvPr id="338" name="Google Shape;338;p33"/>
          <p:cNvSpPr txBox="1"/>
          <p:nvPr>
            <p:ph idx="1" type="subTitle"/>
          </p:nvPr>
        </p:nvSpPr>
        <p:spPr>
          <a:xfrm>
            <a:off x="1068859" y="1334048"/>
            <a:ext cx="6858000" cy="1241700"/>
          </a:xfrm>
          <a:prstGeom prst="rect">
            <a:avLst/>
          </a:prstGeom>
          <a:noFill/>
          <a:ln>
            <a:noFill/>
          </a:ln>
        </p:spPr>
        <p:txBody>
          <a:bodyPr anchorCtr="0" anchor="t" bIns="34275" lIns="68575" spcFirstLastPara="1" rIns="68575" wrap="square" tIns="34275">
            <a:normAutofit fontScale="85000" lnSpcReduction="20000"/>
          </a:bodyPr>
          <a:lstStyle/>
          <a:p>
            <a:pPr indent="-361950" lvl="0" marL="457200" rtl="0" algn="ctr">
              <a:lnSpc>
                <a:spcPct val="90000"/>
              </a:lnSpc>
              <a:spcBef>
                <a:spcPts val="800"/>
              </a:spcBef>
              <a:spcAft>
                <a:spcPts val="0"/>
              </a:spcAft>
              <a:buClr>
                <a:schemeClr val="dk1"/>
              </a:buClr>
              <a:buSzPct val="117647"/>
              <a:buNone/>
            </a:pPr>
            <a:r>
              <a:rPr lang="es-ES"/>
              <a:t>Se declara a través de la palabra reservada </a:t>
            </a:r>
            <a:r>
              <a:rPr b="1" lang="es-ES"/>
              <a:t>function</a:t>
            </a:r>
            <a:r>
              <a:rPr lang="es-ES"/>
              <a:t>. Deben tener un nombre en minúscula y sin espacios seguidos de los característicos paréntesis (). El contenido de la función se escribe entre las llaves. El nombre de la función no se puede repetir en otra.</a:t>
            </a:r>
            <a:endParaRPr/>
          </a:p>
          <a:p>
            <a:pPr indent="-361950" lvl="0" marL="457200" rtl="0" algn="ctr">
              <a:lnSpc>
                <a:spcPct val="90000"/>
              </a:lnSpc>
              <a:spcBef>
                <a:spcPts val="800"/>
              </a:spcBef>
              <a:spcAft>
                <a:spcPts val="0"/>
              </a:spcAft>
              <a:buClr>
                <a:schemeClr val="dk1"/>
              </a:buClr>
              <a:buSzPct val="117647"/>
              <a:buNone/>
            </a:pPr>
            <a:br>
              <a:rPr lang="es-ES"/>
            </a:br>
            <a:endParaRPr/>
          </a:p>
        </p:txBody>
      </p:sp>
      <p:pic>
        <p:nvPicPr>
          <p:cNvPr id="339" name="Google Shape;339;p33"/>
          <p:cNvPicPr preferRelativeResize="0"/>
          <p:nvPr/>
        </p:nvPicPr>
        <p:blipFill rotWithShape="1">
          <a:blip r:embed="rId3">
            <a:alphaModFix/>
          </a:blip>
          <a:srcRect b="0" l="0" r="0" t="0"/>
          <a:stretch/>
        </p:blipFill>
        <p:spPr>
          <a:xfrm>
            <a:off x="1214181" y="2530818"/>
            <a:ext cx="6962775" cy="1200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4"/>
          <p:cNvSpPr txBox="1"/>
          <p:nvPr>
            <p:ph type="ctrTitle"/>
          </p:nvPr>
        </p:nvSpPr>
        <p:spPr>
          <a:xfrm>
            <a:off x="1151238" y="197707"/>
            <a:ext cx="6858000" cy="877813"/>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Llamado</a:t>
            </a:r>
            <a:endParaRPr/>
          </a:p>
        </p:txBody>
      </p:sp>
      <p:sp>
        <p:nvSpPr>
          <p:cNvPr id="345" name="Google Shape;345;p34"/>
          <p:cNvSpPr txBox="1"/>
          <p:nvPr>
            <p:ph idx="1" type="subTitle"/>
          </p:nvPr>
        </p:nvSpPr>
        <p:spPr>
          <a:xfrm>
            <a:off x="1011195" y="1342286"/>
            <a:ext cx="6858000" cy="1241700"/>
          </a:xfrm>
          <a:prstGeom prst="rect">
            <a:avLst/>
          </a:prstGeom>
          <a:noFill/>
          <a:ln>
            <a:noFill/>
          </a:ln>
        </p:spPr>
        <p:txBody>
          <a:bodyPr anchorCtr="0" anchor="t" bIns="34275" lIns="68575" spcFirstLastPara="1" rIns="68575" wrap="square" tIns="34275">
            <a:normAutofit fontScale="92500" lnSpcReduction="20000"/>
          </a:bodyPr>
          <a:lstStyle/>
          <a:p>
            <a:pPr indent="-361950" lvl="0" marL="457200" rtl="0" algn="ctr">
              <a:lnSpc>
                <a:spcPct val="90000"/>
              </a:lnSpc>
              <a:spcBef>
                <a:spcPts val="800"/>
              </a:spcBef>
              <a:spcAft>
                <a:spcPts val="0"/>
              </a:spcAft>
              <a:buClr>
                <a:schemeClr val="dk1"/>
              </a:buClr>
              <a:buSzPct val="108107"/>
              <a:buNone/>
            </a:pPr>
            <a:r>
              <a:rPr lang="es-ES"/>
              <a:t>Una vez que declaramos la función, podemos usarla en cualquier otra parte del código todas las veces que queramos. </a:t>
            </a:r>
            <a:endParaRPr/>
          </a:p>
          <a:p>
            <a:pPr indent="-361950" lvl="0" marL="457200" rtl="0" algn="ctr">
              <a:lnSpc>
                <a:spcPct val="90000"/>
              </a:lnSpc>
              <a:spcBef>
                <a:spcPts val="800"/>
              </a:spcBef>
              <a:spcAft>
                <a:spcPts val="0"/>
              </a:spcAft>
              <a:buClr>
                <a:schemeClr val="dk1"/>
              </a:buClr>
              <a:buSzPct val="108107"/>
              <a:buNone/>
            </a:pPr>
            <a:r>
              <a:rPr lang="es-ES"/>
              <a:t>Para ejecutar una función sólo hay que escribir su nombre y finalizar la sentencia con (). A esto se lo conoce como llamado a la función.</a:t>
            </a:r>
            <a:endParaRPr/>
          </a:p>
        </p:txBody>
      </p:sp>
      <p:pic>
        <p:nvPicPr>
          <p:cNvPr id="346" name="Google Shape;346;p34"/>
          <p:cNvPicPr preferRelativeResize="0"/>
          <p:nvPr/>
        </p:nvPicPr>
        <p:blipFill rotWithShape="1">
          <a:blip r:embed="rId3">
            <a:alphaModFix/>
          </a:blip>
          <a:srcRect b="0" l="0" r="0" t="0"/>
          <a:stretch/>
        </p:blipFill>
        <p:spPr>
          <a:xfrm>
            <a:off x="2509837" y="2775508"/>
            <a:ext cx="4124325" cy="581025"/>
          </a:xfrm>
          <a:prstGeom prst="rect">
            <a:avLst/>
          </a:prstGeom>
          <a:noFill/>
          <a:ln>
            <a:noFill/>
          </a:ln>
        </p:spPr>
      </p:pic>
      <p:pic>
        <p:nvPicPr>
          <p:cNvPr id="347" name="Google Shape;347;p34"/>
          <p:cNvPicPr preferRelativeResize="0"/>
          <p:nvPr/>
        </p:nvPicPr>
        <p:blipFill rotWithShape="1">
          <a:blip r:embed="rId4">
            <a:alphaModFix/>
          </a:blip>
          <a:srcRect b="0" l="0" r="0" t="0"/>
          <a:stretch/>
        </p:blipFill>
        <p:spPr>
          <a:xfrm>
            <a:off x="1617706" y="3654511"/>
            <a:ext cx="6172200" cy="800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5"/>
          <p:cNvSpPr txBox="1"/>
          <p:nvPr>
            <p:ph type="ctrTitle"/>
          </p:nvPr>
        </p:nvSpPr>
        <p:spPr>
          <a:xfrm>
            <a:off x="1110049" y="214183"/>
            <a:ext cx="6858000" cy="84486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Ejemplo práctico</a:t>
            </a:r>
            <a:endParaRPr/>
          </a:p>
        </p:txBody>
      </p:sp>
      <p:sp>
        <p:nvSpPr>
          <p:cNvPr id="353" name="Google Shape;353;p3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354" name="Google Shape;354;p35"/>
          <p:cNvPicPr preferRelativeResize="0"/>
          <p:nvPr/>
        </p:nvPicPr>
        <p:blipFill rotWithShape="1">
          <a:blip r:embed="rId3">
            <a:alphaModFix/>
          </a:blip>
          <a:srcRect b="0" l="0" r="0" t="0"/>
          <a:stretch/>
        </p:blipFill>
        <p:spPr>
          <a:xfrm>
            <a:off x="445156" y="1058562"/>
            <a:ext cx="8550563" cy="343106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6"/>
          <p:cNvSpPr txBox="1"/>
          <p:nvPr>
            <p:ph type="ctrTitle"/>
          </p:nvPr>
        </p:nvSpPr>
        <p:spPr>
          <a:xfrm>
            <a:off x="1068859" y="263610"/>
            <a:ext cx="6858000" cy="836623"/>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Usando una función</a:t>
            </a:r>
            <a:endParaRPr/>
          </a:p>
        </p:txBody>
      </p:sp>
      <p:sp>
        <p:nvSpPr>
          <p:cNvPr id="360" name="Google Shape;360;p36"/>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361" name="Google Shape;361;p36"/>
          <p:cNvPicPr preferRelativeResize="0"/>
          <p:nvPr/>
        </p:nvPicPr>
        <p:blipFill rotWithShape="1">
          <a:blip r:embed="rId3">
            <a:alphaModFix/>
          </a:blip>
          <a:srcRect b="0" l="0" r="0" t="0"/>
          <a:stretch/>
        </p:blipFill>
        <p:spPr>
          <a:xfrm>
            <a:off x="567381" y="1149490"/>
            <a:ext cx="7785786" cy="332725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Funciones</a:t>
            </a:r>
            <a:br>
              <a:rPr lang="es-ES"/>
            </a:br>
            <a:endParaRPr/>
          </a:p>
        </p:txBody>
      </p:sp>
      <p:sp>
        <p:nvSpPr>
          <p:cNvPr id="367" name="Google Shape;367;p37"/>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Parámetros</a:t>
            </a:r>
            <a:br>
              <a:rPr b="0" lang="es-ES"/>
            </a:br>
            <a:endParaRPr/>
          </a:p>
        </p:txBody>
      </p:sp>
      <p:sp>
        <p:nvSpPr>
          <p:cNvPr id="373" name="Google Shape;373;p38"/>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Ciclos</a:t>
            </a:r>
            <a:endParaRPr/>
          </a:p>
        </p:txBody>
      </p:sp>
      <p:sp>
        <p:nvSpPr>
          <p:cNvPr id="141" name="Google Shape;141;p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9"/>
          <p:cNvSpPr txBox="1"/>
          <p:nvPr>
            <p:ph type="ctrTitle"/>
          </p:nvPr>
        </p:nvSpPr>
        <p:spPr>
          <a:xfrm>
            <a:off x="1220583" y="321274"/>
            <a:ext cx="6858000" cy="465921"/>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Parámetros</a:t>
            </a:r>
            <a:endParaRPr/>
          </a:p>
        </p:txBody>
      </p:sp>
      <p:sp>
        <p:nvSpPr>
          <p:cNvPr id="379" name="Google Shape;379;p39"/>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380" name="Google Shape;380;p39"/>
          <p:cNvPicPr preferRelativeResize="0"/>
          <p:nvPr/>
        </p:nvPicPr>
        <p:blipFill rotWithShape="1">
          <a:blip r:embed="rId3">
            <a:alphaModFix/>
          </a:blip>
          <a:srcRect b="0" l="0" r="0" t="0"/>
          <a:stretch/>
        </p:blipFill>
        <p:spPr>
          <a:xfrm>
            <a:off x="380614" y="1203368"/>
            <a:ext cx="8537939" cy="28280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0"/>
          <p:cNvSpPr txBox="1"/>
          <p:nvPr>
            <p:ph type="ctrTitle"/>
          </p:nvPr>
        </p:nvSpPr>
        <p:spPr>
          <a:xfrm>
            <a:off x="1167714" y="502508"/>
            <a:ext cx="6858000" cy="498872"/>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Parámetros</a:t>
            </a:r>
            <a:endParaRPr/>
          </a:p>
        </p:txBody>
      </p:sp>
      <p:sp>
        <p:nvSpPr>
          <p:cNvPr id="386" name="Google Shape;386;p40"/>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387" name="Google Shape;387;p40"/>
          <p:cNvPicPr preferRelativeResize="0"/>
          <p:nvPr/>
        </p:nvPicPr>
        <p:blipFill rotWithShape="1">
          <a:blip r:embed="rId3">
            <a:alphaModFix/>
          </a:blip>
          <a:srcRect b="0" l="0" r="0" t="0"/>
          <a:stretch/>
        </p:blipFill>
        <p:spPr>
          <a:xfrm>
            <a:off x="286158" y="1227437"/>
            <a:ext cx="8857842" cy="299226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1"/>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393" name="Google Shape;393;p41"/>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394" name="Google Shape;394;p41"/>
          <p:cNvPicPr preferRelativeResize="0"/>
          <p:nvPr/>
        </p:nvPicPr>
        <p:blipFill rotWithShape="1">
          <a:blip r:embed="rId3">
            <a:alphaModFix/>
          </a:blip>
          <a:srcRect b="0" l="0" r="0" t="0"/>
          <a:stretch/>
        </p:blipFill>
        <p:spPr>
          <a:xfrm>
            <a:off x="104775" y="1095375"/>
            <a:ext cx="8934450" cy="2952750"/>
          </a:xfrm>
          <a:prstGeom prst="rect">
            <a:avLst/>
          </a:prstGeom>
          <a:noFill/>
          <a:ln>
            <a:noFill/>
          </a:ln>
        </p:spPr>
      </p:pic>
      <p:sp>
        <p:nvSpPr>
          <p:cNvPr id="395" name="Google Shape;395;p41"/>
          <p:cNvSpPr txBox="1"/>
          <p:nvPr/>
        </p:nvSpPr>
        <p:spPr>
          <a:xfrm>
            <a:off x="1044146" y="321276"/>
            <a:ext cx="6858000" cy="498872"/>
          </a:xfrm>
          <a:prstGeom prst="rect">
            <a:avLst/>
          </a:prstGeom>
          <a:noFill/>
          <a:ln>
            <a:noFill/>
          </a:ln>
        </p:spPr>
        <p:txBody>
          <a:bodyPr anchorCtr="0" anchor="b" bIns="34275" lIns="68575" spcFirstLastPara="1" rIns="68575" wrap="square" tIns="34275">
            <a:normAutofit fontScale="90000" lnSpcReduction="20000"/>
          </a:bodyPr>
          <a:lstStyle/>
          <a:p>
            <a:pPr indent="0" lvl="0" marL="0" marR="0" rtl="0" algn="ctr">
              <a:lnSpc>
                <a:spcPct val="90000"/>
              </a:lnSpc>
              <a:spcBef>
                <a:spcPts val="0"/>
              </a:spcBef>
              <a:spcAft>
                <a:spcPts val="0"/>
              </a:spcAft>
              <a:buClr>
                <a:srgbClr val="4089D7"/>
              </a:buClr>
              <a:buSzPct val="111111"/>
              <a:buFont typeface="Nunito"/>
              <a:buNone/>
            </a:pPr>
            <a:r>
              <a:rPr b="1" i="0" lang="es-ES" sz="4100" u="none" cap="none" strike="noStrike">
                <a:solidFill>
                  <a:srgbClr val="4089D7"/>
                </a:solidFill>
                <a:latin typeface="Nunito"/>
                <a:ea typeface="Nunito"/>
                <a:cs typeface="Nunito"/>
                <a:sym typeface="Nunito"/>
              </a:rPr>
              <a:t>Parámetros</a:t>
            </a:r>
            <a:endParaRPr b="1" i="0" sz="4100" u="none" cap="none" strike="noStrike">
              <a:solidFill>
                <a:srgbClr val="4089D7"/>
              </a:solidFill>
              <a:latin typeface="Nunito"/>
              <a:ea typeface="Nunito"/>
              <a:cs typeface="Nunito"/>
              <a:sym typeface="Nuni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2"/>
          <p:cNvSpPr txBox="1"/>
          <p:nvPr>
            <p:ph type="ctrTitle"/>
          </p:nvPr>
        </p:nvSpPr>
        <p:spPr>
          <a:xfrm>
            <a:off x="970005" y="321276"/>
            <a:ext cx="6858000" cy="993142"/>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Ejemplo aplicado: Sumar y mostrar</a:t>
            </a:r>
            <a:endParaRPr/>
          </a:p>
        </p:txBody>
      </p:sp>
      <p:sp>
        <p:nvSpPr>
          <p:cNvPr id="401" name="Google Shape;401;p42"/>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402" name="Google Shape;402;p42"/>
          <p:cNvPicPr preferRelativeResize="0"/>
          <p:nvPr/>
        </p:nvPicPr>
        <p:blipFill rotWithShape="1">
          <a:blip r:embed="rId3">
            <a:alphaModFix/>
          </a:blip>
          <a:srcRect b="0" l="0" r="0" t="0"/>
          <a:stretch/>
        </p:blipFill>
        <p:spPr>
          <a:xfrm>
            <a:off x="1214697" y="1216958"/>
            <a:ext cx="6841910" cy="329802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3"/>
          <p:cNvSpPr txBox="1"/>
          <p:nvPr>
            <p:ph type="ctrTitle"/>
          </p:nvPr>
        </p:nvSpPr>
        <p:spPr>
          <a:xfrm>
            <a:off x="1217140" y="403654"/>
            <a:ext cx="6858000" cy="69658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Resultado de una función</a:t>
            </a:r>
            <a:endParaRPr/>
          </a:p>
        </p:txBody>
      </p:sp>
      <p:sp>
        <p:nvSpPr>
          <p:cNvPr id="408" name="Google Shape;408;p43"/>
          <p:cNvSpPr txBox="1"/>
          <p:nvPr>
            <p:ph idx="1" type="subTitle"/>
          </p:nvPr>
        </p:nvSpPr>
        <p:spPr>
          <a:xfrm>
            <a:off x="1159475" y="1235195"/>
            <a:ext cx="6858000" cy="1241700"/>
          </a:xfrm>
          <a:prstGeom prst="rect">
            <a:avLst/>
          </a:prstGeom>
          <a:noFill/>
          <a:ln>
            <a:noFill/>
          </a:ln>
        </p:spPr>
        <p:txBody>
          <a:bodyPr anchorCtr="0" anchor="t" bIns="34275" lIns="68575" spcFirstLastPara="1" rIns="68575" wrap="square" tIns="34275">
            <a:normAutofit fontScale="85000" lnSpcReduction="20000"/>
          </a:bodyPr>
          <a:lstStyle/>
          <a:p>
            <a:pPr indent="-361950" lvl="0" marL="457200" rtl="0" algn="ctr">
              <a:lnSpc>
                <a:spcPct val="90000"/>
              </a:lnSpc>
              <a:spcBef>
                <a:spcPts val="800"/>
              </a:spcBef>
              <a:spcAft>
                <a:spcPts val="0"/>
              </a:spcAft>
              <a:buClr>
                <a:schemeClr val="dk1"/>
              </a:buClr>
              <a:buSzPct val="117647"/>
              <a:buNone/>
            </a:pPr>
            <a:r>
              <a:rPr lang="es-ES"/>
              <a:t>En el ejemplo anterior sumamos dos números a una variable declarada anteriormente. Pero las funciones pueden generar un valor de retorno usando la palabra </a:t>
            </a:r>
            <a:r>
              <a:rPr b="1" lang="es-ES"/>
              <a:t>return</a:t>
            </a:r>
            <a:r>
              <a:rPr lang="es-ES"/>
              <a:t>, obteniendo el valor cuando la función es llamada.</a:t>
            </a:r>
            <a:endParaRPr/>
          </a:p>
          <a:p>
            <a:pPr indent="-361950" lvl="0" marL="457200" rtl="0" algn="ctr">
              <a:lnSpc>
                <a:spcPct val="90000"/>
              </a:lnSpc>
              <a:spcBef>
                <a:spcPts val="800"/>
              </a:spcBef>
              <a:spcAft>
                <a:spcPts val="0"/>
              </a:spcAft>
              <a:buClr>
                <a:schemeClr val="dk1"/>
              </a:buClr>
              <a:buSzPct val="117647"/>
              <a:buNone/>
            </a:pPr>
            <a:br>
              <a:rPr lang="es-ES"/>
            </a:br>
            <a:endParaRPr/>
          </a:p>
        </p:txBody>
      </p:sp>
      <p:pic>
        <p:nvPicPr>
          <p:cNvPr id="409" name="Google Shape;409;p43"/>
          <p:cNvPicPr preferRelativeResize="0"/>
          <p:nvPr/>
        </p:nvPicPr>
        <p:blipFill rotWithShape="1">
          <a:blip r:embed="rId3">
            <a:alphaModFix/>
          </a:blip>
          <a:srcRect b="0" l="0" r="0" t="0"/>
          <a:stretch/>
        </p:blipFill>
        <p:spPr>
          <a:xfrm>
            <a:off x="504825" y="2383437"/>
            <a:ext cx="8134350" cy="16287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4"/>
          <p:cNvSpPr txBox="1"/>
          <p:nvPr>
            <p:ph type="ctrTitle"/>
          </p:nvPr>
        </p:nvSpPr>
        <p:spPr>
          <a:xfrm>
            <a:off x="1208902" y="313038"/>
            <a:ext cx="6858000" cy="92724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Resultado de una función</a:t>
            </a:r>
            <a:endParaRPr/>
          </a:p>
        </p:txBody>
      </p:sp>
      <p:sp>
        <p:nvSpPr>
          <p:cNvPr id="415" name="Google Shape;415;p44"/>
          <p:cNvSpPr txBox="1"/>
          <p:nvPr>
            <p:ph idx="1" type="subTitle"/>
          </p:nvPr>
        </p:nvSpPr>
        <p:spPr>
          <a:xfrm>
            <a:off x="904103" y="1490568"/>
            <a:ext cx="6858000" cy="1241700"/>
          </a:xfrm>
          <a:prstGeom prst="rect">
            <a:avLst/>
          </a:prstGeom>
          <a:noFill/>
          <a:ln>
            <a:noFill/>
          </a:ln>
        </p:spPr>
        <p:txBody>
          <a:bodyPr anchorCtr="0" anchor="t" bIns="34275" lIns="68575" spcFirstLastPara="1" rIns="68575" wrap="square" tIns="34275">
            <a:normAutofit fontScale="92500" lnSpcReduction="20000"/>
          </a:bodyPr>
          <a:lstStyle/>
          <a:p>
            <a:pPr indent="-361950" lvl="0" marL="457200" rtl="0" algn="ctr">
              <a:lnSpc>
                <a:spcPct val="90000"/>
              </a:lnSpc>
              <a:spcBef>
                <a:spcPts val="800"/>
              </a:spcBef>
              <a:spcAft>
                <a:spcPts val="0"/>
              </a:spcAft>
              <a:buClr>
                <a:schemeClr val="dk1"/>
              </a:buClr>
              <a:buSzPct val="108107"/>
              <a:buNone/>
            </a:pPr>
            <a:r>
              <a:rPr lang="es-ES"/>
              <a:t>La función puede comportarse como una operación que genera valores (como en las operaciones matemáticas y lógicas previas). </a:t>
            </a:r>
            <a:endParaRPr/>
          </a:p>
          <a:p>
            <a:pPr indent="-361950" lvl="0" marL="457200" rtl="0" algn="ctr">
              <a:lnSpc>
                <a:spcPct val="90000"/>
              </a:lnSpc>
              <a:spcBef>
                <a:spcPts val="800"/>
              </a:spcBef>
              <a:spcAft>
                <a:spcPts val="0"/>
              </a:spcAft>
              <a:buClr>
                <a:schemeClr val="dk1"/>
              </a:buClr>
              <a:buSzPct val="108107"/>
              <a:buNone/>
            </a:pPr>
            <a:r>
              <a:rPr lang="es-ES"/>
              <a:t>En el espacio donde se llama a la función se genera un nuevo valor: este valor es el definido por el </a:t>
            </a:r>
            <a:r>
              <a:rPr b="1" lang="es-ES"/>
              <a:t>return</a:t>
            </a:r>
            <a:r>
              <a:rPr lang="es-ES"/>
              <a:t> de la misma.</a:t>
            </a:r>
            <a:endParaRPr/>
          </a:p>
        </p:txBody>
      </p:sp>
      <p:pic>
        <p:nvPicPr>
          <p:cNvPr id="416" name="Google Shape;416;p44"/>
          <p:cNvPicPr preferRelativeResize="0"/>
          <p:nvPr/>
        </p:nvPicPr>
        <p:blipFill rotWithShape="1">
          <a:blip r:embed="rId3">
            <a:alphaModFix/>
          </a:blip>
          <a:srcRect b="0" l="0" r="0" t="0"/>
          <a:stretch/>
        </p:blipFill>
        <p:spPr>
          <a:xfrm>
            <a:off x="1023809" y="3078505"/>
            <a:ext cx="7524750" cy="10953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422" name="Google Shape;422;p45"/>
          <p:cNvSpPr txBox="1"/>
          <p:nvPr>
            <p:ph idx="1" type="subTitle"/>
          </p:nvPr>
        </p:nvSpPr>
        <p:spPr>
          <a:xfrm>
            <a:off x="1093573" y="2713835"/>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423" name="Google Shape;423;p45"/>
          <p:cNvPicPr preferRelativeResize="0"/>
          <p:nvPr/>
        </p:nvPicPr>
        <p:blipFill rotWithShape="1">
          <a:blip r:embed="rId3">
            <a:alphaModFix/>
          </a:blip>
          <a:srcRect b="0" l="0" r="0" t="0"/>
          <a:stretch/>
        </p:blipFill>
        <p:spPr>
          <a:xfrm>
            <a:off x="192730" y="219904"/>
            <a:ext cx="5350826" cy="4549804"/>
          </a:xfrm>
          <a:prstGeom prst="rect">
            <a:avLst/>
          </a:prstGeom>
          <a:noFill/>
          <a:ln>
            <a:noFill/>
          </a:ln>
        </p:spPr>
      </p:pic>
      <p:pic>
        <p:nvPicPr>
          <p:cNvPr descr="https://lh3.googleusercontent.com/ClD58G7WpDEwW6dFHS0ExI2jeVBFarJwsyYgfLtQB5TNvEDT5U2KudC-rkmFuF-SggwrPqH2hTC9SAeXYgOkFB8spb7z6RAP2HnyawKWO2R3TnJiZtxUNdFnph2Sg0xqg-ELhwzipiu2YftipMuNQfqxRg=s2048" id="424" name="Google Shape;424;p45"/>
          <p:cNvPicPr preferRelativeResize="0"/>
          <p:nvPr/>
        </p:nvPicPr>
        <p:blipFill rotWithShape="1">
          <a:blip r:embed="rId4">
            <a:alphaModFix/>
          </a:blip>
          <a:srcRect b="0" l="0" r="0" t="0"/>
          <a:stretch/>
        </p:blipFill>
        <p:spPr>
          <a:xfrm>
            <a:off x="5543556" y="1278931"/>
            <a:ext cx="3189179" cy="2431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6"/>
          <p:cNvSpPr txBox="1"/>
          <p:nvPr>
            <p:ph type="ctrTitle"/>
          </p:nvPr>
        </p:nvSpPr>
        <p:spPr>
          <a:xfrm>
            <a:off x="1069774" y="112353"/>
            <a:ext cx="6858000" cy="77072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Scope</a:t>
            </a:r>
            <a:endParaRPr/>
          </a:p>
        </p:txBody>
      </p:sp>
      <p:sp>
        <p:nvSpPr>
          <p:cNvPr id="430" name="Google Shape;430;p46"/>
          <p:cNvSpPr txBox="1"/>
          <p:nvPr>
            <p:ph idx="1" type="subTitle"/>
          </p:nvPr>
        </p:nvSpPr>
        <p:spPr>
          <a:xfrm>
            <a:off x="635000" y="931562"/>
            <a:ext cx="6858000" cy="2427467"/>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El scope o </a:t>
            </a:r>
            <a:r>
              <a:rPr b="1" lang="es-ES"/>
              <a:t>ámbito </a:t>
            </a:r>
            <a:r>
              <a:rPr lang="es-ES"/>
              <a:t>de una variable es la zona del programa en la cual se define, el contexto al que pertenece la misma dentro de un algoritmo, restringiendo su uso y alcance.</a:t>
            </a:r>
            <a:endParaRPr/>
          </a:p>
          <a:p>
            <a:pPr indent="-361950" lvl="0" marL="457200" rtl="0" algn="ctr">
              <a:lnSpc>
                <a:spcPct val="90000"/>
              </a:lnSpc>
              <a:spcBef>
                <a:spcPts val="800"/>
              </a:spcBef>
              <a:spcAft>
                <a:spcPts val="0"/>
              </a:spcAft>
              <a:buClr>
                <a:schemeClr val="dk1"/>
              </a:buClr>
              <a:buSzPts val="1800"/>
              <a:buNone/>
            </a:pPr>
            <a:br>
              <a:rPr lang="es-ES"/>
            </a:br>
            <a:r>
              <a:rPr lang="es-ES"/>
              <a:t>JavaScript define dos ámbitos para las variables: </a:t>
            </a:r>
            <a:endParaRPr/>
          </a:p>
          <a:p>
            <a:pPr indent="-361950" lvl="0" marL="457200" rtl="0" algn="ctr">
              <a:lnSpc>
                <a:spcPct val="90000"/>
              </a:lnSpc>
              <a:spcBef>
                <a:spcPts val="800"/>
              </a:spcBef>
              <a:spcAft>
                <a:spcPts val="0"/>
              </a:spcAft>
              <a:buClr>
                <a:schemeClr val="dk1"/>
              </a:buClr>
              <a:buSzPts val="1800"/>
              <a:buNone/>
            </a:pPr>
            <a:r>
              <a:rPr b="1" lang="es-ES"/>
              <a:t>global y local</a:t>
            </a:r>
            <a:r>
              <a:rPr lang="es-ES"/>
              <a:t>.</a:t>
            </a:r>
            <a:br>
              <a:rPr lang="es-ES"/>
            </a:br>
            <a:endParaRPr/>
          </a:p>
        </p:txBody>
      </p:sp>
      <p:pic>
        <p:nvPicPr>
          <p:cNvPr descr="https://lh6.googleusercontent.com/RdhTBWW3y2q66xSSIAdbkSIwh2zpERZF9fNWJdW9ZEylr7JyguDRjGj50jGPUgIftlnOr4_R4910w1sMksEhRhk2ugDIwbISdAW0b6NWShPYwmX3csR14-xJX2T9k9FsLGMw2tixZ3vH3U0yNCCpb5ThaQ=s2048" id="431" name="Google Shape;431;p46"/>
          <p:cNvPicPr preferRelativeResize="0"/>
          <p:nvPr/>
        </p:nvPicPr>
        <p:blipFill rotWithShape="1">
          <a:blip r:embed="rId3">
            <a:alphaModFix/>
          </a:blip>
          <a:srcRect b="0" l="0" r="0" t="0"/>
          <a:stretch/>
        </p:blipFill>
        <p:spPr>
          <a:xfrm>
            <a:off x="6348939" y="2424639"/>
            <a:ext cx="2718861" cy="271886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Variables </a:t>
            </a:r>
            <a:br>
              <a:rPr b="0" lang="es-ES"/>
            </a:br>
            <a:r>
              <a:rPr lang="es-ES"/>
              <a:t>globales y locales</a:t>
            </a:r>
            <a:endParaRPr/>
          </a:p>
        </p:txBody>
      </p:sp>
      <p:sp>
        <p:nvSpPr>
          <p:cNvPr id="437" name="Google Shape;437;p47"/>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443" name="Google Shape;443;p48"/>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444" name="Google Shape;444;p48"/>
          <p:cNvPicPr preferRelativeResize="0"/>
          <p:nvPr/>
        </p:nvPicPr>
        <p:blipFill rotWithShape="1">
          <a:blip r:embed="rId3">
            <a:alphaModFix/>
          </a:blip>
          <a:srcRect b="0" l="0" r="0" t="0"/>
          <a:stretch/>
        </p:blipFill>
        <p:spPr>
          <a:xfrm>
            <a:off x="30136" y="0"/>
            <a:ext cx="9113863" cy="468913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6"/>
          <p:cNvSpPr txBox="1"/>
          <p:nvPr>
            <p:ph type="ctrTitle"/>
          </p:nvPr>
        </p:nvSpPr>
        <p:spPr>
          <a:xfrm>
            <a:off x="1060622" y="247136"/>
            <a:ext cx="6858000" cy="68010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Ciclos en Javascript</a:t>
            </a:r>
            <a:endParaRPr/>
          </a:p>
        </p:txBody>
      </p:sp>
      <p:sp>
        <p:nvSpPr>
          <p:cNvPr id="147" name="Google Shape;147;p6"/>
          <p:cNvSpPr txBox="1"/>
          <p:nvPr>
            <p:ph idx="1" type="subTitle"/>
          </p:nvPr>
        </p:nvSpPr>
        <p:spPr>
          <a:xfrm>
            <a:off x="1126524" y="1573427"/>
            <a:ext cx="6858000" cy="1578970"/>
          </a:xfrm>
          <a:prstGeom prst="rect">
            <a:avLst/>
          </a:prstGeom>
          <a:noFill/>
          <a:ln>
            <a:noFill/>
          </a:ln>
        </p:spPr>
        <p:txBody>
          <a:bodyPr anchorCtr="0" anchor="t" bIns="34275" lIns="68575" spcFirstLastPara="1" rIns="68575" wrap="square" tIns="34275">
            <a:normAutofit fontScale="85000" lnSpcReduction="20000"/>
          </a:bodyPr>
          <a:lstStyle/>
          <a:p>
            <a:pPr indent="-361950" lvl="0" marL="457200" rtl="0" algn="ctr">
              <a:lnSpc>
                <a:spcPct val="90000"/>
              </a:lnSpc>
              <a:spcBef>
                <a:spcPts val="800"/>
              </a:spcBef>
              <a:spcAft>
                <a:spcPts val="0"/>
              </a:spcAft>
              <a:buClr>
                <a:schemeClr val="dk1"/>
              </a:buClr>
              <a:buSzPct val="117647"/>
              <a:buNone/>
            </a:pPr>
            <a:r>
              <a:rPr lang="es-ES"/>
              <a:t>Los ciclos, también conocidos como bucles o iteraciones </a:t>
            </a:r>
            <a:r>
              <a:rPr b="1" lang="es-ES"/>
              <a:t>son un medio rápido y sencillo para hacer algo repetidamente.</a:t>
            </a:r>
            <a:endParaRPr/>
          </a:p>
          <a:p>
            <a:pPr indent="-361950" lvl="0" marL="457200" rtl="0" algn="ctr">
              <a:lnSpc>
                <a:spcPct val="90000"/>
              </a:lnSpc>
              <a:spcBef>
                <a:spcPts val="800"/>
              </a:spcBef>
              <a:spcAft>
                <a:spcPts val="0"/>
              </a:spcAft>
              <a:buClr>
                <a:schemeClr val="dk1"/>
              </a:buClr>
              <a:buSzPct val="117647"/>
              <a:buNone/>
            </a:pPr>
            <a:r>
              <a:rPr lang="es-ES"/>
              <a:t>Si tenemos que hacer alguna operación más de una vez en el programa, de forma consecutiva, usaremos las estructuras de bucles de JavaScript:  </a:t>
            </a:r>
            <a:r>
              <a:rPr b="1" lang="es-ES"/>
              <a:t>for, while o do...while</a:t>
            </a:r>
            <a:r>
              <a:rPr lang="es-ES"/>
              <a:t>.</a:t>
            </a:r>
            <a:endParaRPr/>
          </a:p>
          <a:p>
            <a:pPr indent="-361950" lvl="0" marL="457200" rtl="0" algn="ctr">
              <a:lnSpc>
                <a:spcPct val="90000"/>
              </a:lnSpc>
              <a:spcBef>
                <a:spcPts val="800"/>
              </a:spcBef>
              <a:spcAft>
                <a:spcPts val="0"/>
              </a:spcAft>
              <a:buClr>
                <a:schemeClr val="dk1"/>
              </a:buClr>
              <a:buSzPct val="117647"/>
              <a:buNone/>
            </a:pPr>
            <a:br>
              <a:rPr lang="es-ES"/>
            </a:br>
            <a:endParaRPr/>
          </a:p>
        </p:txBody>
      </p:sp>
      <p:pic>
        <p:nvPicPr>
          <p:cNvPr descr="Bucles - Aprende desarrollo web | MDN" id="148" name="Google Shape;148;p6"/>
          <p:cNvPicPr preferRelativeResize="0"/>
          <p:nvPr/>
        </p:nvPicPr>
        <p:blipFill rotWithShape="1">
          <a:blip r:embed="rId3">
            <a:alphaModFix/>
          </a:blip>
          <a:srcRect b="0" l="0" r="0" t="0"/>
          <a:stretch/>
        </p:blipFill>
        <p:spPr>
          <a:xfrm>
            <a:off x="5574541" y="2498724"/>
            <a:ext cx="3815077" cy="238654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450" name="Google Shape;450;p49"/>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451" name="Google Shape;451;p49"/>
          <p:cNvPicPr preferRelativeResize="0"/>
          <p:nvPr/>
        </p:nvPicPr>
        <p:blipFill rotWithShape="1">
          <a:blip r:embed="rId3">
            <a:alphaModFix/>
          </a:blip>
          <a:srcRect b="0" l="0" r="0" t="0"/>
          <a:stretch/>
        </p:blipFill>
        <p:spPr>
          <a:xfrm>
            <a:off x="0" y="0"/>
            <a:ext cx="9144000" cy="456376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457" name="Google Shape;457;p50"/>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458" name="Google Shape;458;p50"/>
          <p:cNvPicPr preferRelativeResize="0"/>
          <p:nvPr/>
        </p:nvPicPr>
        <p:blipFill rotWithShape="1">
          <a:blip r:embed="rId3">
            <a:alphaModFix/>
          </a:blip>
          <a:srcRect b="0" l="0" r="0" t="0"/>
          <a:stretch/>
        </p:blipFill>
        <p:spPr>
          <a:xfrm>
            <a:off x="82378" y="0"/>
            <a:ext cx="8987481" cy="5029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1"/>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464" name="Google Shape;464;p51"/>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465" name="Google Shape;465;p51"/>
          <p:cNvPicPr preferRelativeResize="0"/>
          <p:nvPr/>
        </p:nvPicPr>
        <p:blipFill rotWithShape="1">
          <a:blip r:embed="rId3">
            <a:alphaModFix/>
          </a:blip>
          <a:srcRect b="0" l="0" r="0" t="0"/>
          <a:stretch/>
        </p:blipFill>
        <p:spPr>
          <a:xfrm>
            <a:off x="0" y="1"/>
            <a:ext cx="9144000" cy="49434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Funciones anónimas y funciones flecha</a:t>
            </a:r>
            <a:endParaRPr/>
          </a:p>
        </p:txBody>
      </p:sp>
      <p:sp>
        <p:nvSpPr>
          <p:cNvPr id="471" name="Google Shape;471;p52"/>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477" name="Google Shape;477;p53"/>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478" name="Google Shape;478;p53"/>
          <p:cNvPicPr preferRelativeResize="0"/>
          <p:nvPr/>
        </p:nvPicPr>
        <p:blipFill rotWithShape="1">
          <a:blip r:embed="rId3">
            <a:alphaModFix/>
          </a:blip>
          <a:srcRect b="0" l="0" r="0" t="0"/>
          <a:stretch/>
        </p:blipFill>
        <p:spPr>
          <a:xfrm>
            <a:off x="52388" y="0"/>
            <a:ext cx="9165753" cy="48482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g211c946eec7_0_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t/>
            </a:r>
            <a:endParaRPr/>
          </a:p>
        </p:txBody>
      </p:sp>
      <p:sp>
        <p:nvSpPr>
          <p:cNvPr id="484" name="Google Shape;484;g211c946eec7_0_1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t/>
            </a:r>
            <a:endParaRPr/>
          </a:p>
        </p:txBody>
      </p:sp>
      <p:pic>
        <p:nvPicPr>
          <p:cNvPr id="485" name="Google Shape;485;g211c946eec7_0_14"/>
          <p:cNvPicPr preferRelativeResize="0"/>
          <p:nvPr/>
        </p:nvPicPr>
        <p:blipFill rotWithShape="1">
          <a:blip r:embed="rId3">
            <a:alphaModFix/>
          </a:blip>
          <a:srcRect b="0" l="0" r="0" t="0"/>
          <a:stretch/>
        </p:blipFill>
        <p:spPr>
          <a:xfrm>
            <a:off x="262038" y="1772200"/>
            <a:ext cx="8619925" cy="13671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211c946eec7_0_2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Ejemplo 1: Asignar una función anónima a una variable</a:t>
            </a:r>
            <a:endParaRPr/>
          </a:p>
        </p:txBody>
      </p:sp>
      <p:sp>
        <p:nvSpPr>
          <p:cNvPr id="491" name="Google Shape;491;g211c946eec7_0_20"/>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t/>
            </a:r>
            <a:endParaRPr/>
          </a:p>
        </p:txBody>
      </p:sp>
      <p:pic>
        <p:nvPicPr>
          <p:cNvPr id="492" name="Google Shape;492;g211c946eec7_0_20"/>
          <p:cNvPicPr preferRelativeResize="0"/>
          <p:nvPr/>
        </p:nvPicPr>
        <p:blipFill rotWithShape="1">
          <a:blip r:embed="rId3">
            <a:alphaModFix/>
          </a:blip>
          <a:srcRect b="0" l="0" r="0" t="0"/>
          <a:stretch/>
        </p:blipFill>
        <p:spPr>
          <a:xfrm>
            <a:off x="310950" y="2763874"/>
            <a:ext cx="8522108" cy="1790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498" name="Google Shape;498;p5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499" name="Google Shape;499;p54"/>
          <p:cNvPicPr preferRelativeResize="0"/>
          <p:nvPr/>
        </p:nvPicPr>
        <p:blipFill rotWithShape="1">
          <a:blip r:embed="rId3">
            <a:alphaModFix/>
          </a:blip>
          <a:srcRect b="0" l="0" r="0" t="0"/>
          <a:stretch/>
        </p:blipFill>
        <p:spPr>
          <a:xfrm>
            <a:off x="0" y="0"/>
            <a:ext cx="9123500" cy="5019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211c946eec7_0_3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Sintaxis Básica</a:t>
            </a:r>
            <a:endParaRPr/>
          </a:p>
        </p:txBody>
      </p:sp>
      <p:sp>
        <p:nvSpPr>
          <p:cNvPr id="505" name="Google Shape;505;g211c946eec7_0_32"/>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t/>
            </a:r>
            <a:endParaRPr/>
          </a:p>
        </p:txBody>
      </p:sp>
      <p:pic>
        <p:nvPicPr>
          <p:cNvPr id="506" name="Google Shape;506;g211c946eec7_0_32"/>
          <p:cNvPicPr preferRelativeResize="0"/>
          <p:nvPr/>
        </p:nvPicPr>
        <p:blipFill rotWithShape="1">
          <a:blip r:embed="rId3">
            <a:alphaModFix/>
          </a:blip>
          <a:srcRect b="0" l="0" r="40198" t="0"/>
          <a:stretch/>
        </p:blipFill>
        <p:spPr>
          <a:xfrm>
            <a:off x="1513725" y="2872700"/>
            <a:ext cx="6116549" cy="16184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512" name="Google Shape;512;p5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513" name="Google Shape;513;p55"/>
          <p:cNvPicPr preferRelativeResize="0"/>
          <p:nvPr/>
        </p:nvPicPr>
        <p:blipFill rotWithShape="1">
          <a:blip r:embed="rId3">
            <a:alphaModFix/>
          </a:blip>
          <a:srcRect b="0" l="0" r="0" t="0"/>
          <a:stretch/>
        </p:blipFill>
        <p:spPr>
          <a:xfrm>
            <a:off x="0" y="1"/>
            <a:ext cx="9144000" cy="475323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7"/>
          <p:cNvSpPr txBox="1"/>
          <p:nvPr>
            <p:ph type="ctrTitle"/>
          </p:nvPr>
        </p:nvSpPr>
        <p:spPr>
          <a:xfrm>
            <a:off x="1035908" y="370702"/>
            <a:ext cx="6858000" cy="564775"/>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Tipos de bucles</a:t>
            </a:r>
            <a:endParaRPr/>
          </a:p>
        </p:txBody>
      </p:sp>
      <p:sp>
        <p:nvSpPr>
          <p:cNvPr id="154" name="Google Shape;154;p7"/>
          <p:cNvSpPr txBox="1"/>
          <p:nvPr>
            <p:ph idx="1" type="subTitle"/>
          </p:nvPr>
        </p:nvSpPr>
        <p:spPr>
          <a:xfrm>
            <a:off x="1143000" y="1729946"/>
            <a:ext cx="6858000" cy="2213283"/>
          </a:xfrm>
          <a:prstGeom prst="rect">
            <a:avLst/>
          </a:prstGeom>
          <a:noFill/>
          <a:ln>
            <a:noFill/>
          </a:ln>
        </p:spPr>
        <p:txBody>
          <a:bodyPr anchorCtr="0" anchor="t" bIns="34275" lIns="68575" spcFirstLastPara="1" rIns="68575" wrap="square" tIns="34275">
            <a:normAutofit fontScale="77500" lnSpcReduction="20000"/>
          </a:bodyPr>
          <a:lstStyle/>
          <a:p>
            <a:pPr indent="-361950" lvl="0" marL="457200" rtl="0" algn="ctr">
              <a:lnSpc>
                <a:spcPct val="90000"/>
              </a:lnSpc>
              <a:spcBef>
                <a:spcPts val="800"/>
              </a:spcBef>
              <a:spcAft>
                <a:spcPts val="0"/>
              </a:spcAft>
              <a:buSzPct val="129031"/>
              <a:buNone/>
            </a:pPr>
            <a:r>
              <a:rPr b="1" lang="es-ES"/>
              <a:t>CICLOS POR CONTEO</a:t>
            </a:r>
            <a:endParaRPr/>
          </a:p>
          <a:p>
            <a:pPr indent="-361950" lvl="0" marL="457200" rtl="0" algn="ctr">
              <a:lnSpc>
                <a:spcPct val="90000"/>
              </a:lnSpc>
              <a:spcBef>
                <a:spcPts val="800"/>
              </a:spcBef>
              <a:spcAft>
                <a:spcPts val="0"/>
              </a:spcAft>
              <a:buClr>
                <a:schemeClr val="dk1"/>
              </a:buClr>
              <a:buSzPct val="129031"/>
              <a:buNone/>
            </a:pPr>
            <a:br>
              <a:rPr lang="es-ES"/>
            </a:br>
            <a:r>
              <a:rPr lang="es-ES"/>
              <a:t>Repiten un bloque de código un número de veces específica. Estructura </a:t>
            </a:r>
            <a:r>
              <a:rPr b="1" lang="es-ES"/>
              <a:t>for</a:t>
            </a:r>
            <a:r>
              <a:rPr lang="es-ES"/>
              <a:t>. </a:t>
            </a:r>
            <a:endParaRPr/>
          </a:p>
          <a:p>
            <a:pPr indent="-361950" lvl="0" marL="457200" rtl="0" algn="ctr">
              <a:lnSpc>
                <a:spcPct val="90000"/>
              </a:lnSpc>
              <a:spcBef>
                <a:spcPts val="800"/>
              </a:spcBef>
              <a:spcAft>
                <a:spcPts val="0"/>
              </a:spcAft>
              <a:buSzPct val="129031"/>
              <a:buNone/>
            </a:pPr>
            <a:br>
              <a:rPr lang="es-ES"/>
            </a:br>
            <a:r>
              <a:rPr b="1" lang="es-ES"/>
              <a:t>CICLOS CONDICIONALES</a:t>
            </a:r>
            <a:endParaRPr/>
          </a:p>
          <a:p>
            <a:pPr indent="-361950" lvl="0" marL="457200" rtl="0" algn="ctr">
              <a:lnSpc>
                <a:spcPct val="90000"/>
              </a:lnSpc>
              <a:spcBef>
                <a:spcPts val="800"/>
              </a:spcBef>
              <a:spcAft>
                <a:spcPts val="0"/>
              </a:spcAft>
              <a:buClr>
                <a:schemeClr val="dk1"/>
              </a:buClr>
              <a:buSzPct val="129031"/>
              <a:buNone/>
            </a:pPr>
            <a:br>
              <a:rPr lang="es-ES"/>
            </a:br>
            <a:r>
              <a:rPr lang="es-ES"/>
              <a:t>Repiten un bloque de código mientras la condición evaluada es verdadera. Estructuras </a:t>
            </a:r>
            <a:r>
              <a:rPr b="1" lang="es-ES"/>
              <a:t>while </a:t>
            </a:r>
            <a:r>
              <a:rPr lang="es-ES"/>
              <a:t>y </a:t>
            </a:r>
            <a:r>
              <a:rPr b="1" lang="es-ES"/>
              <a:t>do...while</a:t>
            </a:r>
            <a:r>
              <a:rPr lang="es-ES"/>
              <a:t>.</a:t>
            </a:r>
            <a:endParaRPr/>
          </a:p>
          <a:p>
            <a:pPr indent="-361950" lvl="0" marL="457200" rtl="0" algn="ctr">
              <a:lnSpc>
                <a:spcPct val="90000"/>
              </a:lnSpc>
              <a:spcBef>
                <a:spcPts val="800"/>
              </a:spcBef>
              <a:spcAft>
                <a:spcPts val="0"/>
              </a:spcAft>
              <a:buClr>
                <a:schemeClr val="dk1"/>
              </a:buClr>
              <a:buSzPct val="129031"/>
              <a:buNone/>
            </a:pPr>
            <a:br>
              <a:rPr lang="es-ES"/>
            </a:br>
            <a:endParaRPr/>
          </a:p>
        </p:txBody>
      </p:sp>
      <p:pic>
        <p:nvPicPr>
          <p:cNvPr descr="https://lh4.googleusercontent.com/cKR_HgQjviNut1ScFKMCpwDnSbZzN_CsAJ2JZH2MOU494YfZocUgIftLCX7dDpuQQk31tTKP1who7FVqSSHXSR8xTzzlBX8yYl26IQTAzN9zzMJqhD5-UM9ijpH13PgZ58lLl3135PDMFfCyykFO0hUXMg=s2048" id="155" name="Google Shape;155;p7"/>
          <p:cNvPicPr preferRelativeResize="0"/>
          <p:nvPr/>
        </p:nvPicPr>
        <p:blipFill rotWithShape="1">
          <a:blip r:embed="rId3">
            <a:alphaModFix/>
          </a:blip>
          <a:srcRect b="0" l="0" r="0" t="0"/>
          <a:stretch/>
        </p:blipFill>
        <p:spPr>
          <a:xfrm>
            <a:off x="5593492" y="3322039"/>
            <a:ext cx="3481830" cy="174091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g211c946eec7_0_3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Conclusión </a:t>
            </a:r>
            <a:endParaRPr/>
          </a:p>
        </p:txBody>
      </p:sp>
      <p:sp>
        <p:nvSpPr>
          <p:cNvPr id="519" name="Google Shape;519;g211c946eec7_0_39"/>
          <p:cNvSpPr txBox="1"/>
          <p:nvPr>
            <p:ph idx="1" type="subTitle"/>
          </p:nvPr>
        </p:nvSpPr>
        <p:spPr>
          <a:xfrm>
            <a:off x="1143000" y="2701523"/>
            <a:ext cx="6858000" cy="1915800"/>
          </a:xfrm>
          <a:prstGeom prst="rect">
            <a:avLst/>
          </a:prstGeom>
          <a:noFill/>
          <a:ln>
            <a:noFill/>
          </a:ln>
        </p:spPr>
        <p:txBody>
          <a:bodyPr anchorCtr="0" anchor="t" bIns="34275" lIns="68575" spcFirstLastPara="1" rIns="68575" wrap="square" tIns="34275">
            <a:normAutofit lnSpcReduction="20000"/>
          </a:bodyPr>
          <a:lstStyle/>
          <a:p>
            <a:pPr indent="-361950" lvl="0" marL="457200" marR="0" rtl="0" algn="ctr">
              <a:lnSpc>
                <a:spcPct val="90000"/>
              </a:lnSpc>
              <a:spcBef>
                <a:spcPts val="800"/>
              </a:spcBef>
              <a:spcAft>
                <a:spcPts val="0"/>
              </a:spcAft>
              <a:buSzPts val="1800"/>
              <a:buNone/>
            </a:pPr>
            <a:r>
              <a:rPr lang="es-ES"/>
              <a:t>Las funciones anónimas y las funciones flecha tienen sus propias ventajas y desventajas. </a:t>
            </a:r>
            <a:endParaRPr/>
          </a:p>
          <a:p>
            <a:pPr indent="-361950" lvl="0" marL="457200" marR="0" rtl="0" algn="ctr">
              <a:lnSpc>
                <a:spcPct val="90000"/>
              </a:lnSpc>
              <a:spcBef>
                <a:spcPts val="800"/>
              </a:spcBef>
              <a:spcAft>
                <a:spcPts val="0"/>
              </a:spcAft>
              <a:buClr>
                <a:schemeClr val="dk1"/>
              </a:buClr>
              <a:buSzPts val="2118"/>
              <a:buFont typeface="Arial"/>
              <a:buNone/>
            </a:pPr>
            <a:r>
              <a:rPr lang="es-ES"/>
              <a:t>Las funciones anónimas son más flexibles en términos de this y pueden ser usadas como constructores, mientras que las funciones flecha proporcionan una sintaxis </a:t>
            </a:r>
            <a:r>
              <a:rPr b="1" lang="es-ES"/>
              <a:t>más concisa y un comportamiento this más predecible en ciertos contextos</a:t>
            </a:r>
            <a:r>
              <a:rPr lang="es-ES"/>
              <a:t>. Entender las diferencias y elegir la forma adecuada según el caso de uso te permitirá escribir código más claro y eficiente.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211c946eec7_0_4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Funciones Callbacks en JavaScript</a:t>
            </a:r>
            <a:endParaRPr/>
          </a:p>
        </p:txBody>
      </p:sp>
      <p:sp>
        <p:nvSpPr>
          <p:cNvPr id="525" name="Google Shape;525;g211c946eec7_0_46"/>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lnSpcReduction="20000"/>
          </a:bodyPr>
          <a:lstStyle/>
          <a:p>
            <a:pPr indent="0" lvl="0" marL="0" rtl="0" algn="ctr">
              <a:lnSpc>
                <a:spcPct val="90000"/>
              </a:lnSpc>
              <a:spcBef>
                <a:spcPts val="800"/>
              </a:spcBef>
              <a:spcAft>
                <a:spcPts val="0"/>
              </a:spcAft>
              <a:buSzPts val="1800"/>
              <a:buNone/>
            </a:pPr>
            <a:r>
              <a:rPr lang="es-ES"/>
              <a:t>Una función callback es una función que se pasa como argumento a otra función y se invoca (o "llama de vuelta") dentro de esa función para completar algún tipo de rutina o acción. Las funciones callback son esenciales en JavaScript, especialmente para manejar operaciones asíncronas como temporizadores, eventos, y llamadas a APIs.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g211c946eec7_0_53"/>
          <p:cNvSpPr txBox="1"/>
          <p:nvPr>
            <p:ph type="ctrTitle"/>
          </p:nvPr>
        </p:nvSpPr>
        <p:spPr>
          <a:xfrm>
            <a:off x="1088275" y="363149"/>
            <a:ext cx="6858000" cy="9561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Sintaxis Básica</a:t>
            </a:r>
            <a:endParaRPr/>
          </a:p>
        </p:txBody>
      </p:sp>
      <p:sp>
        <p:nvSpPr>
          <p:cNvPr id="531" name="Google Shape;531;g211c946eec7_0_53"/>
          <p:cNvSpPr txBox="1"/>
          <p:nvPr>
            <p:ph idx="1" type="subTitle"/>
          </p:nvPr>
        </p:nvSpPr>
        <p:spPr>
          <a:xfrm>
            <a:off x="1143000" y="1716604"/>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a:t>La sintaxis básica para usar una función callback es la siguiente:</a:t>
            </a:r>
            <a:endParaRPr/>
          </a:p>
        </p:txBody>
      </p:sp>
      <p:pic>
        <p:nvPicPr>
          <p:cNvPr id="532" name="Google Shape;532;g211c946eec7_0_53"/>
          <p:cNvPicPr preferRelativeResize="0"/>
          <p:nvPr/>
        </p:nvPicPr>
        <p:blipFill rotWithShape="1">
          <a:blip r:embed="rId3">
            <a:alphaModFix/>
          </a:blip>
          <a:srcRect b="0" l="0" r="0" t="0"/>
          <a:stretch/>
        </p:blipFill>
        <p:spPr>
          <a:xfrm>
            <a:off x="2334500" y="1969525"/>
            <a:ext cx="4475000" cy="2748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211c946eec7_0_61"/>
          <p:cNvSpPr txBox="1"/>
          <p:nvPr>
            <p:ph type="ctrTitle"/>
          </p:nvPr>
        </p:nvSpPr>
        <p:spPr>
          <a:xfrm>
            <a:off x="1143000" y="281048"/>
            <a:ext cx="6858000" cy="7920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Ejemplos </a:t>
            </a:r>
            <a:endParaRPr/>
          </a:p>
        </p:txBody>
      </p:sp>
      <p:sp>
        <p:nvSpPr>
          <p:cNvPr id="538" name="Google Shape;538;g211c946eec7_0_61"/>
          <p:cNvSpPr txBox="1"/>
          <p:nvPr>
            <p:ph idx="1" type="subTitle"/>
          </p:nvPr>
        </p:nvSpPr>
        <p:spPr>
          <a:xfrm>
            <a:off x="1143000" y="1073054"/>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a:t>Vamos a usar el contexto de superhéroes para ilustrar cómo funcionan las funciones callback.</a:t>
            </a:r>
            <a:endParaRPr/>
          </a:p>
        </p:txBody>
      </p:sp>
      <p:pic>
        <p:nvPicPr>
          <p:cNvPr id="539" name="Google Shape;539;g211c946eec7_0_61"/>
          <p:cNvPicPr preferRelativeResize="0"/>
          <p:nvPr/>
        </p:nvPicPr>
        <p:blipFill rotWithShape="1">
          <a:blip r:embed="rId3">
            <a:alphaModFix/>
          </a:blip>
          <a:srcRect b="0" l="0" r="0" t="0"/>
          <a:stretch/>
        </p:blipFill>
        <p:spPr>
          <a:xfrm>
            <a:off x="1561400" y="1804325"/>
            <a:ext cx="5624101" cy="28858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g211c946eec7_0_6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t/>
            </a:r>
            <a:endParaRPr/>
          </a:p>
        </p:txBody>
      </p:sp>
      <p:sp>
        <p:nvSpPr>
          <p:cNvPr id="545" name="Google Shape;545;g211c946eec7_0_69"/>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t/>
            </a:r>
            <a:endParaRPr/>
          </a:p>
        </p:txBody>
      </p:sp>
      <p:pic>
        <p:nvPicPr>
          <p:cNvPr id="546" name="Google Shape;546;g211c946eec7_0_69"/>
          <p:cNvPicPr preferRelativeResize="0"/>
          <p:nvPr/>
        </p:nvPicPr>
        <p:blipFill rotWithShape="1">
          <a:blip r:embed="rId3">
            <a:alphaModFix/>
          </a:blip>
          <a:srcRect b="0" l="0" r="0" t="0"/>
          <a:stretch/>
        </p:blipFill>
        <p:spPr>
          <a:xfrm>
            <a:off x="657150" y="322100"/>
            <a:ext cx="8077799" cy="41448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g211c946eec7_0_7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Casos de Uso Reales</a:t>
            </a:r>
            <a:endParaRPr/>
          </a:p>
        </p:txBody>
      </p:sp>
      <p:sp>
        <p:nvSpPr>
          <p:cNvPr id="552" name="Google Shape;552;g211c946eec7_0_7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a:t>Manejo de Eventos:</a:t>
            </a:r>
            <a:endParaRPr/>
          </a:p>
        </p:txBody>
      </p:sp>
      <p:pic>
        <p:nvPicPr>
          <p:cNvPr id="553" name="Google Shape;553;g211c946eec7_0_75"/>
          <p:cNvPicPr preferRelativeResize="0"/>
          <p:nvPr/>
        </p:nvPicPr>
        <p:blipFill rotWithShape="1">
          <a:blip r:embed="rId3">
            <a:alphaModFix/>
          </a:blip>
          <a:srcRect b="0" l="0" r="0" t="0"/>
          <a:stretch/>
        </p:blipFill>
        <p:spPr>
          <a:xfrm>
            <a:off x="354575" y="3149499"/>
            <a:ext cx="8638950" cy="10986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g211c946eec7_0_83"/>
          <p:cNvSpPr txBox="1"/>
          <p:nvPr>
            <p:ph type="ctrTitle"/>
          </p:nvPr>
        </p:nvSpPr>
        <p:spPr>
          <a:xfrm>
            <a:off x="1143000" y="691449"/>
            <a:ext cx="6858000" cy="11751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Llamadas a APIs:</a:t>
            </a:r>
            <a:endParaRPr/>
          </a:p>
        </p:txBody>
      </p:sp>
      <p:sp>
        <p:nvSpPr>
          <p:cNvPr id="559" name="Google Shape;559;g211c946eec7_0_83"/>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t/>
            </a:r>
            <a:endParaRPr/>
          </a:p>
        </p:txBody>
      </p:sp>
      <p:pic>
        <p:nvPicPr>
          <p:cNvPr id="560" name="Google Shape;560;g211c946eec7_0_83"/>
          <p:cNvPicPr preferRelativeResize="0"/>
          <p:nvPr/>
        </p:nvPicPr>
        <p:blipFill rotWithShape="1">
          <a:blip r:embed="rId3">
            <a:alphaModFix/>
          </a:blip>
          <a:srcRect b="0" l="0" r="0" t="0"/>
          <a:stretch/>
        </p:blipFill>
        <p:spPr>
          <a:xfrm>
            <a:off x="1771650" y="2153250"/>
            <a:ext cx="5600700" cy="20955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211c946eec7_0_9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setInterval y setTimeout en JavaScript</a:t>
            </a:r>
            <a:endParaRPr/>
          </a:p>
        </p:txBody>
      </p:sp>
      <p:sp>
        <p:nvSpPr>
          <p:cNvPr id="566" name="Google Shape;566;g211c946eec7_0_96"/>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sz="1500">
                <a:solidFill>
                  <a:srgbClr val="000000"/>
                </a:solidFill>
                <a:latin typeface="Arial"/>
                <a:ea typeface="Arial"/>
                <a:cs typeface="Arial"/>
                <a:sym typeface="Arial"/>
              </a:rPr>
              <a:t>En JavaScript, las funciones </a:t>
            </a:r>
            <a:r>
              <a:rPr lang="es-ES" sz="1500">
                <a:solidFill>
                  <a:srgbClr val="188038"/>
                </a:solidFill>
                <a:latin typeface="Roboto Mono"/>
                <a:ea typeface="Roboto Mono"/>
                <a:cs typeface="Roboto Mono"/>
                <a:sym typeface="Roboto Mono"/>
              </a:rPr>
              <a:t>setInterval</a:t>
            </a:r>
            <a:r>
              <a:rPr lang="es-ES" sz="1500">
                <a:solidFill>
                  <a:srgbClr val="000000"/>
                </a:solidFill>
                <a:latin typeface="Arial"/>
                <a:ea typeface="Arial"/>
                <a:cs typeface="Arial"/>
                <a:sym typeface="Arial"/>
              </a:rPr>
              <a:t> y </a:t>
            </a:r>
            <a:r>
              <a:rPr lang="es-ES" sz="1500">
                <a:solidFill>
                  <a:srgbClr val="188038"/>
                </a:solidFill>
                <a:latin typeface="Roboto Mono"/>
                <a:ea typeface="Roboto Mono"/>
                <a:cs typeface="Roboto Mono"/>
                <a:sym typeface="Roboto Mono"/>
              </a:rPr>
              <a:t>setTimeout</a:t>
            </a:r>
            <a:r>
              <a:rPr lang="es-ES" sz="1500">
                <a:solidFill>
                  <a:srgbClr val="000000"/>
                </a:solidFill>
                <a:latin typeface="Arial"/>
                <a:ea typeface="Arial"/>
                <a:cs typeface="Arial"/>
                <a:sym typeface="Arial"/>
              </a:rPr>
              <a:t> son dos métodos esenciales para manejar temporizadores y retrasos en la ejecución del código. Ambos son parte de la API del navegador y permiten ejecutar funciones de manera asíncrona.</a:t>
            </a:r>
            <a:endParaRPr sz="22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g211c946eec7_0_103"/>
          <p:cNvSpPr txBox="1"/>
          <p:nvPr>
            <p:ph type="ctrTitle"/>
          </p:nvPr>
        </p:nvSpPr>
        <p:spPr>
          <a:xfrm>
            <a:off x="1143000" y="623049"/>
            <a:ext cx="6858000" cy="101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setTimeout</a:t>
            </a:r>
            <a:endParaRPr/>
          </a:p>
        </p:txBody>
      </p:sp>
      <p:sp>
        <p:nvSpPr>
          <p:cNvPr id="572" name="Google Shape;572;g211c946eec7_0_103"/>
          <p:cNvSpPr txBox="1"/>
          <p:nvPr>
            <p:ph idx="1" type="subTitle"/>
          </p:nvPr>
        </p:nvSpPr>
        <p:spPr>
          <a:xfrm>
            <a:off x="1142988" y="181077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sz="1600">
                <a:solidFill>
                  <a:srgbClr val="188038"/>
                </a:solidFill>
                <a:latin typeface="Roboto Mono"/>
                <a:ea typeface="Roboto Mono"/>
                <a:cs typeface="Roboto Mono"/>
                <a:sym typeface="Roboto Mono"/>
              </a:rPr>
              <a:t>setTimeout</a:t>
            </a:r>
            <a:r>
              <a:rPr lang="es-ES" sz="1600">
                <a:solidFill>
                  <a:srgbClr val="000000"/>
                </a:solidFill>
                <a:latin typeface="Arial"/>
                <a:ea typeface="Arial"/>
                <a:cs typeface="Arial"/>
                <a:sym typeface="Arial"/>
              </a:rPr>
              <a:t> ejecuta una función después de un período de tiempo especificado.</a:t>
            </a:r>
            <a:endParaRPr sz="2300"/>
          </a:p>
        </p:txBody>
      </p:sp>
      <p:pic>
        <p:nvPicPr>
          <p:cNvPr id="573" name="Google Shape;573;g211c946eec7_0_103"/>
          <p:cNvPicPr preferRelativeResize="0"/>
          <p:nvPr/>
        </p:nvPicPr>
        <p:blipFill rotWithShape="1">
          <a:blip r:embed="rId3">
            <a:alphaModFix/>
          </a:blip>
          <a:srcRect b="0" l="0" r="0" t="0"/>
          <a:stretch/>
        </p:blipFill>
        <p:spPr>
          <a:xfrm>
            <a:off x="1271588" y="2723375"/>
            <a:ext cx="6600825" cy="14478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211c946eec7_0_11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t/>
            </a:r>
            <a:endParaRPr/>
          </a:p>
        </p:txBody>
      </p:sp>
      <p:sp>
        <p:nvSpPr>
          <p:cNvPr id="579" name="Google Shape;579;g211c946eec7_0_112"/>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t/>
            </a:r>
            <a:endParaRPr/>
          </a:p>
        </p:txBody>
      </p:sp>
      <p:pic>
        <p:nvPicPr>
          <p:cNvPr id="580" name="Google Shape;580;g211c946eec7_0_112"/>
          <p:cNvPicPr preferRelativeResize="0"/>
          <p:nvPr/>
        </p:nvPicPr>
        <p:blipFill rotWithShape="1">
          <a:blip r:embed="rId3">
            <a:alphaModFix/>
          </a:blip>
          <a:srcRect b="0" l="0" r="0" t="0"/>
          <a:stretch/>
        </p:blipFill>
        <p:spPr>
          <a:xfrm>
            <a:off x="677388" y="1416475"/>
            <a:ext cx="7789226" cy="1867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FOR</a:t>
            </a:r>
            <a:endParaRPr/>
          </a:p>
        </p:txBody>
      </p:sp>
      <p:sp>
        <p:nvSpPr>
          <p:cNvPr id="161" name="Google Shape;161;p8"/>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211c946eec7_0_11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Ejemplo con Parámetros</a:t>
            </a:r>
            <a:endParaRPr/>
          </a:p>
        </p:txBody>
      </p:sp>
      <p:sp>
        <p:nvSpPr>
          <p:cNvPr id="586" name="Google Shape;586;g211c946eec7_0_118"/>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t/>
            </a:r>
            <a:endParaRPr/>
          </a:p>
        </p:txBody>
      </p:sp>
      <p:pic>
        <p:nvPicPr>
          <p:cNvPr id="587" name="Google Shape;587;g211c946eec7_0_118"/>
          <p:cNvPicPr preferRelativeResize="0"/>
          <p:nvPr/>
        </p:nvPicPr>
        <p:blipFill rotWithShape="1">
          <a:blip r:embed="rId3">
            <a:alphaModFix/>
          </a:blip>
          <a:srcRect b="0" l="0" r="0" t="0"/>
          <a:stretch/>
        </p:blipFill>
        <p:spPr>
          <a:xfrm>
            <a:off x="1381125" y="3143863"/>
            <a:ext cx="6381750" cy="14001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g211c946eec7_0_12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Ejemplo con Función Anónima</a:t>
            </a:r>
            <a:endParaRPr/>
          </a:p>
        </p:txBody>
      </p:sp>
      <p:sp>
        <p:nvSpPr>
          <p:cNvPr id="593" name="Google Shape;593;g211c946eec7_0_12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t/>
            </a:r>
            <a:endParaRPr/>
          </a:p>
        </p:txBody>
      </p:sp>
      <p:pic>
        <p:nvPicPr>
          <p:cNvPr id="594" name="Google Shape;594;g211c946eec7_0_125"/>
          <p:cNvPicPr preferRelativeResize="0"/>
          <p:nvPr/>
        </p:nvPicPr>
        <p:blipFill rotWithShape="1">
          <a:blip r:embed="rId3">
            <a:alphaModFix/>
          </a:blip>
          <a:srcRect b="0" l="0" r="0" t="0"/>
          <a:stretch/>
        </p:blipFill>
        <p:spPr>
          <a:xfrm>
            <a:off x="258725" y="2701525"/>
            <a:ext cx="8626545" cy="15438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g211c946eec7_0_132"/>
          <p:cNvSpPr txBox="1"/>
          <p:nvPr>
            <p:ph type="ctrTitle"/>
          </p:nvPr>
        </p:nvSpPr>
        <p:spPr>
          <a:xfrm>
            <a:off x="1143000" y="431523"/>
            <a:ext cx="6858000" cy="7782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setInterval</a:t>
            </a:r>
            <a:endParaRPr/>
          </a:p>
        </p:txBody>
      </p:sp>
      <p:sp>
        <p:nvSpPr>
          <p:cNvPr id="600" name="Google Shape;600;g211c946eec7_0_132"/>
          <p:cNvSpPr txBox="1"/>
          <p:nvPr>
            <p:ph idx="1" type="subTitle"/>
          </p:nvPr>
        </p:nvSpPr>
        <p:spPr>
          <a:xfrm>
            <a:off x="1074600" y="1330054"/>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sz="1600">
                <a:solidFill>
                  <a:srgbClr val="188038"/>
                </a:solidFill>
                <a:latin typeface="Roboto Mono"/>
                <a:ea typeface="Roboto Mono"/>
                <a:cs typeface="Roboto Mono"/>
                <a:sym typeface="Roboto Mono"/>
              </a:rPr>
              <a:t>setInterval</a:t>
            </a:r>
            <a:r>
              <a:rPr lang="es-ES" sz="1600">
                <a:solidFill>
                  <a:srgbClr val="000000"/>
                </a:solidFill>
                <a:latin typeface="Arial"/>
                <a:ea typeface="Arial"/>
                <a:cs typeface="Arial"/>
                <a:sym typeface="Arial"/>
              </a:rPr>
              <a:t> ejecuta una función repetidamente a intervalos específicos.</a:t>
            </a:r>
            <a:endParaRPr sz="2200"/>
          </a:p>
        </p:txBody>
      </p:sp>
      <p:pic>
        <p:nvPicPr>
          <p:cNvPr id="601" name="Google Shape;601;g211c946eec7_0_132"/>
          <p:cNvPicPr preferRelativeResize="0"/>
          <p:nvPr/>
        </p:nvPicPr>
        <p:blipFill rotWithShape="1">
          <a:blip r:embed="rId3">
            <a:alphaModFix/>
          </a:blip>
          <a:srcRect b="0" l="0" r="0" t="0"/>
          <a:stretch/>
        </p:blipFill>
        <p:spPr>
          <a:xfrm>
            <a:off x="1355588" y="2341129"/>
            <a:ext cx="6296025" cy="14382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211c946eec7_0_14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t/>
            </a:r>
            <a:endParaRPr/>
          </a:p>
        </p:txBody>
      </p:sp>
      <p:sp>
        <p:nvSpPr>
          <p:cNvPr id="607" name="Google Shape;607;g211c946eec7_0_140"/>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t/>
            </a:r>
            <a:endParaRPr/>
          </a:p>
        </p:txBody>
      </p:sp>
      <p:pic>
        <p:nvPicPr>
          <p:cNvPr id="608" name="Google Shape;608;g211c946eec7_0_140"/>
          <p:cNvPicPr preferRelativeResize="0"/>
          <p:nvPr/>
        </p:nvPicPr>
        <p:blipFill rotWithShape="1">
          <a:blip r:embed="rId3">
            <a:alphaModFix/>
          </a:blip>
          <a:srcRect b="0" l="0" r="0" t="0"/>
          <a:stretch/>
        </p:blipFill>
        <p:spPr>
          <a:xfrm>
            <a:off x="424050" y="1156525"/>
            <a:ext cx="8490125" cy="22426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211c946eec7_0_14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Ejemplo con Parámetros</a:t>
            </a:r>
            <a:endParaRPr/>
          </a:p>
        </p:txBody>
      </p:sp>
      <p:sp>
        <p:nvSpPr>
          <p:cNvPr id="614" name="Google Shape;614;g211c946eec7_0_146"/>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t/>
            </a:r>
            <a:endParaRPr/>
          </a:p>
        </p:txBody>
      </p:sp>
      <p:pic>
        <p:nvPicPr>
          <p:cNvPr id="615" name="Google Shape;615;g211c946eec7_0_146"/>
          <p:cNvPicPr preferRelativeResize="0"/>
          <p:nvPr/>
        </p:nvPicPr>
        <p:blipFill rotWithShape="1">
          <a:blip r:embed="rId3">
            <a:alphaModFix/>
          </a:blip>
          <a:srcRect b="0" l="0" r="0" t="0"/>
          <a:stretch/>
        </p:blipFill>
        <p:spPr>
          <a:xfrm>
            <a:off x="1417500" y="2701513"/>
            <a:ext cx="6172200" cy="14954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g211c946eec7_0_15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Ejemplo con Función Anónima</a:t>
            </a:r>
            <a:endParaRPr/>
          </a:p>
        </p:txBody>
      </p:sp>
      <p:sp>
        <p:nvSpPr>
          <p:cNvPr id="621" name="Google Shape;621;g211c946eec7_0_153"/>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t/>
            </a:r>
            <a:endParaRPr/>
          </a:p>
        </p:txBody>
      </p:sp>
      <p:pic>
        <p:nvPicPr>
          <p:cNvPr id="622" name="Google Shape;622;g211c946eec7_0_153"/>
          <p:cNvPicPr preferRelativeResize="0"/>
          <p:nvPr/>
        </p:nvPicPr>
        <p:blipFill rotWithShape="1">
          <a:blip r:embed="rId3">
            <a:alphaModFix/>
          </a:blip>
          <a:srcRect b="0" l="0" r="0" t="0"/>
          <a:stretch/>
        </p:blipFill>
        <p:spPr>
          <a:xfrm>
            <a:off x="1041575" y="2700672"/>
            <a:ext cx="6858000" cy="124341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g211c946eec7_0_16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Comparación y Uso Real</a:t>
            </a:r>
            <a:endParaRPr/>
          </a:p>
        </p:txBody>
      </p:sp>
      <p:sp>
        <p:nvSpPr>
          <p:cNvPr id="628" name="Google Shape;628;g211c946eec7_0_160"/>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fontScale="85000" lnSpcReduction="10000"/>
          </a:bodyPr>
          <a:lstStyle/>
          <a:p>
            <a:pPr indent="0" lvl="0" marL="0" rtl="0" algn="l">
              <a:lnSpc>
                <a:spcPct val="115000"/>
              </a:lnSpc>
              <a:spcBef>
                <a:spcPts val="1200"/>
              </a:spcBef>
              <a:spcAft>
                <a:spcPts val="0"/>
              </a:spcAft>
              <a:buSzPct val="140427"/>
              <a:buNone/>
            </a:pPr>
            <a:r>
              <a:rPr b="1" lang="es-ES" sz="1508">
                <a:solidFill>
                  <a:srgbClr val="000000"/>
                </a:solidFill>
                <a:latin typeface="Arial"/>
                <a:ea typeface="Arial"/>
                <a:cs typeface="Arial"/>
                <a:sym typeface="Arial"/>
              </a:rPr>
              <a:t>Diferencia Principal</a:t>
            </a:r>
            <a:endParaRPr b="1" sz="1508">
              <a:solidFill>
                <a:srgbClr val="000000"/>
              </a:solidFill>
              <a:latin typeface="Arial"/>
              <a:ea typeface="Arial"/>
              <a:cs typeface="Arial"/>
              <a:sym typeface="Arial"/>
            </a:endParaRPr>
          </a:p>
          <a:p>
            <a:pPr indent="-310050" lvl="0" marL="457200" rtl="0" algn="l">
              <a:lnSpc>
                <a:spcPct val="115000"/>
              </a:lnSpc>
              <a:spcBef>
                <a:spcPts val="1200"/>
              </a:spcBef>
              <a:spcAft>
                <a:spcPts val="0"/>
              </a:spcAft>
              <a:buClr>
                <a:srgbClr val="000000"/>
              </a:buClr>
              <a:buSzPct val="100000"/>
              <a:buChar char="●"/>
            </a:pPr>
            <a:r>
              <a:rPr b="1" lang="es-ES" sz="1508">
                <a:solidFill>
                  <a:srgbClr val="188038"/>
                </a:solidFill>
                <a:latin typeface="Roboto Mono"/>
                <a:ea typeface="Roboto Mono"/>
                <a:cs typeface="Roboto Mono"/>
                <a:sym typeface="Roboto Mono"/>
              </a:rPr>
              <a:t>setTimeout</a:t>
            </a:r>
            <a:r>
              <a:rPr b="1" lang="es-ES" sz="1508">
                <a:solidFill>
                  <a:srgbClr val="000000"/>
                </a:solidFill>
                <a:latin typeface="Arial"/>
                <a:ea typeface="Arial"/>
                <a:cs typeface="Arial"/>
                <a:sym typeface="Arial"/>
              </a:rPr>
              <a:t>:</a:t>
            </a:r>
            <a:r>
              <a:rPr lang="es-ES" sz="1508">
                <a:solidFill>
                  <a:srgbClr val="000000"/>
                </a:solidFill>
                <a:latin typeface="Arial"/>
                <a:ea typeface="Arial"/>
                <a:cs typeface="Arial"/>
                <a:sym typeface="Arial"/>
              </a:rPr>
              <a:t> Ejecuta una función una sola vez después de un retraso especificado.</a:t>
            </a:r>
            <a:endParaRPr sz="1508">
              <a:solidFill>
                <a:srgbClr val="000000"/>
              </a:solidFill>
              <a:latin typeface="Arial"/>
              <a:ea typeface="Arial"/>
              <a:cs typeface="Arial"/>
              <a:sym typeface="Arial"/>
            </a:endParaRPr>
          </a:p>
          <a:p>
            <a:pPr indent="-310050" lvl="0" marL="457200" rtl="0" algn="l">
              <a:lnSpc>
                <a:spcPct val="115000"/>
              </a:lnSpc>
              <a:spcBef>
                <a:spcPts val="0"/>
              </a:spcBef>
              <a:spcAft>
                <a:spcPts val="0"/>
              </a:spcAft>
              <a:buClr>
                <a:srgbClr val="000000"/>
              </a:buClr>
              <a:buSzPct val="100000"/>
              <a:buChar char="●"/>
            </a:pPr>
            <a:r>
              <a:rPr b="1" lang="es-ES" sz="1508">
                <a:solidFill>
                  <a:srgbClr val="188038"/>
                </a:solidFill>
                <a:latin typeface="Roboto Mono"/>
                <a:ea typeface="Roboto Mono"/>
                <a:cs typeface="Roboto Mono"/>
                <a:sym typeface="Roboto Mono"/>
              </a:rPr>
              <a:t>setInterval</a:t>
            </a:r>
            <a:r>
              <a:rPr b="1" lang="es-ES" sz="1508">
                <a:solidFill>
                  <a:srgbClr val="000000"/>
                </a:solidFill>
                <a:latin typeface="Arial"/>
                <a:ea typeface="Arial"/>
                <a:cs typeface="Arial"/>
                <a:sym typeface="Arial"/>
              </a:rPr>
              <a:t>:</a:t>
            </a:r>
            <a:r>
              <a:rPr lang="es-ES" sz="1508">
                <a:solidFill>
                  <a:srgbClr val="000000"/>
                </a:solidFill>
                <a:latin typeface="Arial"/>
                <a:ea typeface="Arial"/>
                <a:cs typeface="Arial"/>
                <a:sym typeface="Arial"/>
              </a:rPr>
              <a:t> Ejecuta una función repetidamente a intervalos regulares.</a:t>
            </a:r>
            <a:endParaRPr sz="1508">
              <a:solidFill>
                <a:srgbClr val="000000"/>
              </a:solidFill>
              <a:latin typeface="Arial"/>
              <a:ea typeface="Arial"/>
              <a:cs typeface="Arial"/>
              <a:sym typeface="Arial"/>
            </a:endParaRPr>
          </a:p>
          <a:p>
            <a:pPr indent="0" lvl="0" marL="0" rtl="0" algn="ctr">
              <a:lnSpc>
                <a:spcPct val="90000"/>
              </a:lnSpc>
              <a:spcBef>
                <a:spcPts val="1200"/>
              </a:spcBef>
              <a:spcAft>
                <a:spcPts val="0"/>
              </a:spcAft>
              <a:buSzPct val="105882"/>
              <a:buNone/>
            </a:pPr>
            <a:r>
              <a:t/>
            </a:r>
            <a:endParaRPr sz="20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g2739c3f80d6_0_68"/>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t/>
            </a:r>
            <a:endParaRPr/>
          </a:p>
        </p:txBody>
      </p:sp>
      <p:sp>
        <p:nvSpPr>
          <p:cNvPr id="634" name="Google Shape;634;g2739c3f80d6_0_68"/>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pic>
        <p:nvPicPr>
          <p:cNvPr id="635" name="Google Shape;635;g2739c3f80d6_0_68"/>
          <p:cNvPicPr preferRelativeResize="0"/>
          <p:nvPr/>
        </p:nvPicPr>
        <p:blipFill>
          <a:blip r:embed="rId3">
            <a:alphaModFix/>
          </a:blip>
          <a:stretch>
            <a:fillRect/>
          </a:stretch>
        </p:blipFill>
        <p:spPr>
          <a:xfrm>
            <a:off x="1576875" y="651497"/>
            <a:ext cx="6424125" cy="35975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56"/>
          <p:cNvSpPr txBox="1"/>
          <p:nvPr>
            <p:ph type="ctrTitle"/>
          </p:nvPr>
        </p:nvSpPr>
        <p:spPr>
          <a:xfrm>
            <a:off x="568411" y="339264"/>
            <a:ext cx="7638535" cy="731655"/>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Arreglos</a:t>
            </a:r>
            <a:endParaRPr/>
          </a:p>
        </p:txBody>
      </p:sp>
      <p:sp>
        <p:nvSpPr>
          <p:cNvPr id="641" name="Google Shape;641;p56"/>
          <p:cNvSpPr txBox="1"/>
          <p:nvPr>
            <p:ph idx="1" type="subTitle"/>
          </p:nvPr>
        </p:nvSpPr>
        <p:spPr>
          <a:xfrm>
            <a:off x="214183" y="1209630"/>
            <a:ext cx="8592065" cy="1459429"/>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Un </a:t>
            </a:r>
            <a:r>
              <a:rPr b="1" lang="es-ES"/>
              <a:t>Arreglo</a:t>
            </a:r>
            <a:r>
              <a:rPr lang="es-ES"/>
              <a:t> (del inglés </a:t>
            </a:r>
            <a:r>
              <a:rPr i="1" lang="es-ES"/>
              <a:t>Array</a:t>
            </a:r>
            <a:r>
              <a:rPr lang="es-ES"/>
              <a:t>) es una colección ordenada de elementos que identificamos mediante Índices.</a:t>
            </a:r>
            <a:br>
              <a:rPr lang="es-ES"/>
            </a:br>
            <a:endParaRPr b="1">
              <a:solidFill>
                <a:srgbClr val="2466AD"/>
              </a:solidFill>
            </a:endParaRPr>
          </a:p>
        </p:txBody>
      </p:sp>
      <p:sp>
        <p:nvSpPr>
          <p:cNvPr id="642" name="Google Shape;642;p56"/>
          <p:cNvSpPr txBox="1"/>
          <p:nvPr/>
        </p:nvSpPr>
        <p:spPr>
          <a:xfrm>
            <a:off x="267728" y="2167536"/>
            <a:ext cx="8592065" cy="2214994"/>
          </a:xfrm>
          <a:prstGeom prst="rect">
            <a:avLst/>
          </a:prstGeom>
          <a:noFill/>
          <a:ln>
            <a:noFill/>
          </a:ln>
        </p:spPr>
        <p:txBody>
          <a:bodyPr anchorCtr="0" anchor="t" bIns="34275" lIns="68575" spcFirstLastPara="1" rIns="68575" wrap="square" tIns="34275">
            <a:normAutofit/>
          </a:bodyPr>
          <a:lstStyle/>
          <a:p>
            <a:pPr indent="-361950" lvl="0" marL="457200" marR="0" rtl="0" algn="ctr">
              <a:lnSpc>
                <a:spcPct val="90000"/>
              </a:lnSpc>
              <a:spcBef>
                <a:spcPts val="800"/>
              </a:spcBef>
              <a:spcAft>
                <a:spcPts val="0"/>
              </a:spcAft>
              <a:buClr>
                <a:schemeClr val="dk1"/>
              </a:buClr>
              <a:buSzPts val="1800"/>
              <a:buFont typeface="Arial"/>
              <a:buNone/>
            </a:pPr>
            <a:r>
              <a:rPr b="0" i="0" lang="es-ES" sz="1800" u="none" cap="none" strike="noStrike">
                <a:solidFill>
                  <a:schemeClr val="dk1"/>
                </a:solidFill>
                <a:latin typeface="Nunito"/>
                <a:ea typeface="Nunito"/>
                <a:cs typeface="Nunito"/>
                <a:sym typeface="Nunito"/>
              </a:rPr>
              <a:t>Recapitulando, un </a:t>
            </a:r>
            <a:r>
              <a:rPr b="1" i="0" lang="es-ES" sz="1800" u="none" cap="none" strike="noStrike">
                <a:solidFill>
                  <a:schemeClr val="dk1"/>
                </a:solidFill>
                <a:latin typeface="Nunito"/>
                <a:ea typeface="Nunito"/>
                <a:cs typeface="Nunito"/>
                <a:sym typeface="Nunito"/>
              </a:rPr>
              <a:t>Arreglo</a:t>
            </a:r>
            <a:r>
              <a:rPr b="0" i="0" lang="es-ES" sz="1800" u="none" cap="none" strike="noStrike">
                <a:solidFill>
                  <a:schemeClr val="dk1"/>
                </a:solidFill>
                <a:latin typeface="Nunito"/>
                <a:ea typeface="Nunito"/>
                <a:cs typeface="Nunito"/>
                <a:sym typeface="Nunito"/>
              </a:rPr>
              <a:t> es un conjunto de datos que se encuentran ordenados. Como vimos previamente, en </a:t>
            </a:r>
            <a:r>
              <a:rPr b="0" i="1" lang="es-ES" sz="1800" u="none" cap="none" strike="noStrike">
                <a:solidFill>
                  <a:schemeClr val="dk1"/>
                </a:solidFill>
                <a:latin typeface="Nunito"/>
                <a:ea typeface="Nunito"/>
                <a:cs typeface="Nunito"/>
                <a:sym typeface="Nunito"/>
              </a:rPr>
              <a:t>JavaScript</a:t>
            </a:r>
            <a:r>
              <a:rPr b="0" i="0" lang="es-ES" sz="1800" u="none" cap="none" strike="noStrike">
                <a:solidFill>
                  <a:schemeClr val="dk1"/>
                </a:solidFill>
                <a:latin typeface="Nunito"/>
                <a:ea typeface="Nunito"/>
                <a:cs typeface="Nunito"/>
                <a:sym typeface="Nunito"/>
              </a:rPr>
              <a:t>, los datos pueden ser de cualquier tipo (Números, </a:t>
            </a:r>
            <a:r>
              <a:rPr b="0" i="1" lang="es-ES" sz="1800" u="none" cap="none" strike="noStrike">
                <a:solidFill>
                  <a:schemeClr val="dk1"/>
                </a:solidFill>
                <a:latin typeface="Nunito"/>
                <a:ea typeface="Nunito"/>
                <a:cs typeface="Nunito"/>
                <a:sym typeface="Nunito"/>
              </a:rPr>
              <a:t>Strings</a:t>
            </a:r>
            <a:r>
              <a:rPr b="0" i="0" lang="es-ES" sz="1800" u="none" cap="none" strike="noStrike">
                <a:solidFill>
                  <a:schemeClr val="dk1"/>
                </a:solidFill>
                <a:latin typeface="Nunito"/>
                <a:ea typeface="Nunito"/>
                <a:cs typeface="Nunito"/>
                <a:sym typeface="Nunito"/>
              </a:rPr>
              <a:t>, Funciones, etc.).</a:t>
            </a:r>
            <a:endParaRPr b="0" i="0" sz="1400" u="none" cap="none" strike="noStrike">
              <a:solidFill>
                <a:srgbClr val="000000"/>
              </a:solidFill>
              <a:latin typeface="Arial"/>
              <a:ea typeface="Arial"/>
              <a:cs typeface="Arial"/>
              <a:sym typeface="Arial"/>
            </a:endParaRPr>
          </a:p>
          <a:p>
            <a:pPr indent="-361950" lvl="0" marL="457200" marR="0" rtl="0" algn="ctr">
              <a:lnSpc>
                <a:spcPct val="90000"/>
              </a:lnSpc>
              <a:spcBef>
                <a:spcPts val="800"/>
              </a:spcBef>
              <a:spcAft>
                <a:spcPts val="0"/>
              </a:spcAft>
              <a:buClr>
                <a:schemeClr val="dk1"/>
              </a:buClr>
              <a:buSzPts val="1800"/>
              <a:buFont typeface="Arial"/>
              <a:buNone/>
            </a:pPr>
            <a:r>
              <a:t/>
            </a:r>
            <a:endParaRPr b="0" i="0" sz="1800" u="none" cap="none" strike="noStrike">
              <a:solidFill>
                <a:schemeClr val="dk1"/>
              </a:solidFill>
              <a:latin typeface="Nunito"/>
              <a:ea typeface="Nunito"/>
              <a:cs typeface="Nunito"/>
              <a:sym typeface="Nunito"/>
            </a:endParaRPr>
          </a:p>
          <a:p>
            <a:pPr indent="-361950" lvl="0" marL="457200" marR="0" rtl="0" algn="ctr">
              <a:lnSpc>
                <a:spcPct val="90000"/>
              </a:lnSpc>
              <a:spcBef>
                <a:spcPts val="800"/>
              </a:spcBef>
              <a:spcAft>
                <a:spcPts val="0"/>
              </a:spcAft>
              <a:buClr>
                <a:schemeClr val="dk1"/>
              </a:buClr>
              <a:buSzPts val="1800"/>
              <a:buFont typeface="Arial"/>
              <a:buNone/>
            </a:pPr>
            <a:r>
              <a:rPr b="0" i="0" lang="es-ES" sz="1800" u="none" cap="none" strike="noStrike">
                <a:solidFill>
                  <a:schemeClr val="dk1"/>
                </a:solidFill>
                <a:latin typeface="Nunito"/>
                <a:ea typeface="Nunito"/>
                <a:cs typeface="Nunito"/>
                <a:sym typeface="Nunito"/>
              </a:rPr>
              <a:t>Gracias a los </a:t>
            </a:r>
            <a:r>
              <a:rPr b="1" i="0" lang="es-ES" sz="1800" u="none" cap="none" strike="noStrike">
                <a:solidFill>
                  <a:schemeClr val="dk1"/>
                </a:solidFill>
                <a:latin typeface="Nunito"/>
                <a:ea typeface="Nunito"/>
                <a:cs typeface="Nunito"/>
                <a:sym typeface="Nunito"/>
              </a:rPr>
              <a:t>Arreglos</a:t>
            </a:r>
            <a:r>
              <a:rPr b="0" i="0" lang="es-ES" sz="1800" u="none" cap="none" strike="noStrike">
                <a:solidFill>
                  <a:schemeClr val="dk1"/>
                </a:solidFill>
                <a:latin typeface="Nunito"/>
                <a:ea typeface="Nunito"/>
                <a:cs typeface="Nunito"/>
                <a:sym typeface="Nunito"/>
              </a:rPr>
              <a:t>, podemos reunir en un solo lugar los distintos tipos de datos, sin necesidad de crear una Variable para cada uno.</a:t>
            </a:r>
            <a:br>
              <a:rPr b="0" i="0" lang="es-ES" sz="1800" u="none" cap="none" strike="noStrike">
                <a:solidFill>
                  <a:schemeClr val="dk1"/>
                </a:solidFill>
                <a:latin typeface="Nunito"/>
                <a:ea typeface="Nunito"/>
                <a:cs typeface="Nunito"/>
                <a:sym typeface="Nunito"/>
              </a:rPr>
            </a:br>
            <a:endParaRPr b="1" i="0" sz="1800" u="none" cap="none" strike="noStrike">
              <a:solidFill>
                <a:srgbClr val="2466AD"/>
              </a:solidFill>
              <a:latin typeface="Nunito"/>
              <a:ea typeface="Nunito"/>
              <a:cs typeface="Nunito"/>
              <a:sym typeface="Nunito"/>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g2739c3f80d6_0_0"/>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¿Qué es un Arreglo?</a:t>
            </a:r>
            <a:endParaRPr/>
          </a:p>
        </p:txBody>
      </p:sp>
      <p:sp>
        <p:nvSpPr>
          <p:cNvPr id="648" name="Google Shape;648;g2739c3f80d6_0_0"/>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s-ES"/>
              <a:t>Un arreglo es una estructura de datos que permite almacenar múltiples valores en una sola variable. Los valores en un arreglo pueden ser de cualquier tipo de dato, incluidos números, strings, booleanos, objetos y otros arreglos.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9"/>
          <p:cNvSpPr txBox="1"/>
          <p:nvPr>
            <p:ph type="ctrTitle"/>
          </p:nvPr>
        </p:nvSpPr>
        <p:spPr>
          <a:xfrm>
            <a:off x="755005" y="313036"/>
            <a:ext cx="6858000" cy="77895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Estructura FOR</a:t>
            </a:r>
            <a:endParaRPr/>
          </a:p>
        </p:txBody>
      </p:sp>
      <p:sp>
        <p:nvSpPr>
          <p:cNvPr id="167" name="Google Shape;167;p9"/>
          <p:cNvSpPr txBox="1"/>
          <p:nvPr>
            <p:ph idx="1" type="subTitle"/>
          </p:nvPr>
        </p:nvSpPr>
        <p:spPr>
          <a:xfrm>
            <a:off x="1052384" y="1581665"/>
            <a:ext cx="6858000" cy="1595445"/>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Clr>
                <a:schemeClr val="dk1"/>
              </a:buClr>
              <a:buSzPct val="108107"/>
              <a:buNone/>
            </a:pPr>
            <a:r>
              <a:rPr lang="es-ES"/>
              <a:t>El "</a:t>
            </a:r>
            <a:r>
              <a:rPr b="1" lang="es-ES"/>
              <a:t>desde</a:t>
            </a:r>
            <a:r>
              <a:rPr lang="es-ES"/>
              <a:t>" es la zona en la que se establecen los valores iniciales de las variables que controlan el ciclo.</a:t>
            </a:r>
            <a:endParaRPr/>
          </a:p>
          <a:p>
            <a:pPr indent="-361950" lvl="0" marL="457200" rtl="0" algn="ctr">
              <a:lnSpc>
                <a:spcPct val="90000"/>
              </a:lnSpc>
              <a:spcBef>
                <a:spcPts val="800"/>
              </a:spcBef>
              <a:spcAft>
                <a:spcPts val="0"/>
              </a:spcAft>
              <a:buClr>
                <a:schemeClr val="dk1"/>
              </a:buClr>
              <a:buSzPct val="108107"/>
              <a:buNone/>
            </a:pPr>
            <a:r>
              <a:rPr lang="es-ES"/>
              <a:t>El "</a:t>
            </a:r>
            <a:r>
              <a:rPr b="1" lang="es-ES"/>
              <a:t>hasta</a:t>
            </a:r>
            <a:r>
              <a:rPr lang="es-ES"/>
              <a:t>" es el único elemento que decide si se repite o se detiene el ciclo.</a:t>
            </a:r>
            <a:br>
              <a:rPr lang="es-ES"/>
            </a:br>
            <a:r>
              <a:rPr lang="es-ES"/>
              <a:t>La "</a:t>
            </a:r>
            <a:r>
              <a:rPr b="1" lang="es-ES"/>
              <a:t>actualización</a:t>
            </a:r>
            <a:r>
              <a:rPr lang="es-ES"/>
              <a:t>" es el nuevo valor que se asigna después de cada repetición a las variables que controlan la repetición.</a:t>
            </a:r>
            <a:endParaRPr/>
          </a:p>
        </p:txBody>
      </p:sp>
      <p:pic>
        <p:nvPicPr>
          <p:cNvPr descr="https://lh4.googleusercontent.com/cKR_HgQjviNut1ScFKMCpwDnSbZzN_CsAJ2JZH2MOU494YfZocUgIftLCX7dDpuQQk31tTKP1who7FVqSSHXSR8xTzzlBX8yYl26IQTAzN9zzMJqhD5-UM9ijpH13PgZ58lLl3135PDMFfCyykFO0hUXMg=s2048" id="168" name="Google Shape;168;p9"/>
          <p:cNvPicPr preferRelativeResize="0"/>
          <p:nvPr/>
        </p:nvPicPr>
        <p:blipFill rotWithShape="1">
          <a:blip r:embed="rId3">
            <a:alphaModFix/>
          </a:blip>
          <a:srcRect b="0" l="0" r="0" t="0"/>
          <a:stretch/>
        </p:blipFill>
        <p:spPr>
          <a:xfrm>
            <a:off x="6651366" y="496458"/>
            <a:ext cx="1923277" cy="961639"/>
          </a:xfrm>
          <a:prstGeom prst="rect">
            <a:avLst/>
          </a:prstGeom>
          <a:noFill/>
          <a:ln>
            <a:noFill/>
          </a:ln>
        </p:spPr>
      </p:pic>
      <p:pic>
        <p:nvPicPr>
          <p:cNvPr id="169" name="Google Shape;169;p9"/>
          <p:cNvPicPr preferRelativeResize="0"/>
          <p:nvPr/>
        </p:nvPicPr>
        <p:blipFill rotWithShape="1">
          <a:blip r:embed="rId4">
            <a:alphaModFix/>
          </a:blip>
          <a:srcRect b="0" l="0" r="0" t="0"/>
          <a:stretch/>
        </p:blipFill>
        <p:spPr>
          <a:xfrm>
            <a:off x="1090097" y="3159984"/>
            <a:ext cx="6848475" cy="13906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g2739c3f80d6_0_7"/>
          <p:cNvSpPr txBox="1"/>
          <p:nvPr>
            <p:ph type="ctrTitle"/>
          </p:nvPr>
        </p:nvSpPr>
        <p:spPr>
          <a:xfrm>
            <a:off x="1143000" y="363149"/>
            <a:ext cx="6858000" cy="10929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 Creación de Arreglos</a:t>
            </a:r>
            <a:endParaRPr/>
          </a:p>
        </p:txBody>
      </p:sp>
      <p:sp>
        <p:nvSpPr>
          <p:cNvPr id="654" name="Google Shape;654;g2739c3f80d6_0_7"/>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pic>
        <p:nvPicPr>
          <p:cNvPr id="655" name="Google Shape;655;g2739c3f80d6_0_7"/>
          <p:cNvPicPr preferRelativeResize="0"/>
          <p:nvPr/>
        </p:nvPicPr>
        <p:blipFill>
          <a:blip r:embed="rId3">
            <a:alphaModFix/>
          </a:blip>
          <a:stretch>
            <a:fillRect/>
          </a:stretch>
        </p:blipFill>
        <p:spPr>
          <a:xfrm>
            <a:off x="1057400" y="1678928"/>
            <a:ext cx="7029200" cy="24010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57"/>
          <p:cNvSpPr txBox="1"/>
          <p:nvPr>
            <p:ph type="ctrTitle"/>
          </p:nvPr>
        </p:nvSpPr>
        <p:spPr>
          <a:xfrm>
            <a:off x="1380222" y="87416"/>
            <a:ext cx="6392100" cy="86817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sz="2400"/>
              <a:t>🤓  El Índice</a:t>
            </a:r>
            <a:br>
              <a:rPr lang="es-ES" sz="2800"/>
            </a:br>
            <a:endParaRPr sz="2800"/>
          </a:p>
        </p:txBody>
      </p:sp>
      <p:sp>
        <p:nvSpPr>
          <p:cNvPr id="661" name="Google Shape;661;p57"/>
          <p:cNvSpPr txBox="1"/>
          <p:nvPr>
            <p:ph idx="1" type="subTitle"/>
          </p:nvPr>
        </p:nvSpPr>
        <p:spPr>
          <a:xfrm>
            <a:off x="708454" y="766120"/>
            <a:ext cx="7957752" cy="3031524"/>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El Índice (en inglés, </a:t>
            </a:r>
            <a:r>
              <a:rPr i="1" lang="es-ES"/>
              <a:t>Index</a:t>
            </a:r>
            <a:r>
              <a:rPr lang="es-ES"/>
              <a:t>) nos revelará cuál es la posición que ocupa cada caracter de un </a:t>
            </a:r>
            <a:r>
              <a:rPr i="1" lang="es-ES"/>
              <a:t>String</a:t>
            </a:r>
            <a:r>
              <a:rPr lang="es-ES"/>
              <a:t> o de un Arreglo.</a:t>
            </a:r>
            <a:endParaRPr/>
          </a:p>
          <a:p>
            <a:pPr indent="-361950" lvl="0" marL="457200" rtl="0" algn="ctr">
              <a:lnSpc>
                <a:spcPct val="90000"/>
              </a:lnSpc>
              <a:spcBef>
                <a:spcPts val="800"/>
              </a:spcBef>
              <a:spcAft>
                <a:spcPts val="0"/>
              </a:spcAft>
              <a:buClr>
                <a:schemeClr val="dk1"/>
              </a:buClr>
              <a:buSzPts val="1800"/>
              <a:buNone/>
            </a:pPr>
            <a:r>
              <a:rPr lang="es-ES"/>
              <a:t>⚠️ </a:t>
            </a:r>
            <a:r>
              <a:rPr b="1" lang="es-ES"/>
              <a:t>Importante</a:t>
            </a:r>
            <a:r>
              <a:rPr lang="es-ES"/>
              <a:t>: El primer Índice de un </a:t>
            </a:r>
            <a:r>
              <a:rPr i="1" lang="es-ES"/>
              <a:t>String</a:t>
            </a:r>
            <a:r>
              <a:rPr lang="es-ES"/>
              <a:t> es cero (0).</a:t>
            </a:r>
            <a:br>
              <a:rPr lang="es-ES"/>
            </a:br>
            <a:r>
              <a:rPr lang="es-ES"/>
              <a:t>También funciona para </a:t>
            </a:r>
            <a:r>
              <a:rPr i="1" lang="es-ES"/>
              <a:t>Strings</a:t>
            </a:r>
            <a:r>
              <a:rPr lang="es-ES"/>
              <a:t> más largas. Mirá este ejemplo y descubrí qué devuelve cada sentencia:</a:t>
            </a:r>
            <a:endParaRPr/>
          </a:p>
          <a:p>
            <a:pPr indent="0" lvl="0" marL="95250" rtl="0" algn="ctr">
              <a:lnSpc>
                <a:spcPct val="90000"/>
              </a:lnSpc>
              <a:spcBef>
                <a:spcPts val="800"/>
              </a:spcBef>
              <a:spcAft>
                <a:spcPts val="0"/>
              </a:spcAft>
              <a:buSzPts val="1800"/>
              <a:buNone/>
            </a:pPr>
            <a:r>
              <a:t/>
            </a:r>
            <a:endParaRPr/>
          </a:p>
        </p:txBody>
      </p:sp>
      <p:sp>
        <p:nvSpPr>
          <p:cNvPr id="662" name="Google Shape;662;p57"/>
          <p:cNvSpPr/>
          <p:nvPr/>
        </p:nvSpPr>
        <p:spPr>
          <a:xfrm>
            <a:off x="1021492" y="2479986"/>
            <a:ext cx="7109254" cy="2031325"/>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Arial"/>
                <a:ea typeface="Arial"/>
                <a:cs typeface="Arial"/>
                <a:sym typeface="Arial"/>
              </a:rPr>
              <a:t>let saludo = "¡Hola! Bienvenid@s a nuestra página" saludo[0]// "¡"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Arial"/>
                <a:ea typeface="Arial"/>
                <a:cs typeface="Arial"/>
                <a:sym typeface="Arial"/>
              </a:rPr>
              <a:t>saludo[1] // "H"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Arial"/>
                <a:ea typeface="Arial"/>
                <a:cs typeface="Arial"/>
                <a:sym typeface="Arial"/>
              </a:rPr>
              <a:t>saludo[28] //" "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Arial"/>
                <a:ea typeface="Arial"/>
                <a:cs typeface="Arial"/>
                <a:sym typeface="Arial"/>
              </a:rPr>
              <a:t>saludo[29] //"p"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Arial"/>
                <a:ea typeface="Arial"/>
                <a:cs typeface="Arial"/>
                <a:sym typeface="Arial"/>
              </a:rPr>
              <a:t>let index = 2 saludo[index] // "o«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Arial"/>
                <a:ea typeface="Arial"/>
                <a:cs typeface="Arial"/>
                <a:sym typeface="Arial"/>
              </a:rPr>
              <a:t>let longitud = saludo.length saludo[longitud] // Devuelve undefined porque el último índice es, siempre, un número menor que la cantidad de elementos de una cadena de caracteres.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Arial"/>
                <a:ea typeface="Arial"/>
                <a:cs typeface="Arial"/>
                <a:sym typeface="Arial"/>
              </a:rPr>
              <a:t>saludo[longitud - 1] // "a"</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g2739c3f80d6_0_14"/>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Clr>
                <a:schemeClr val="accent3"/>
              </a:buClr>
              <a:buSzPts val="4100"/>
              <a:buFont typeface="Nunito"/>
              <a:buNone/>
            </a:pPr>
            <a:r>
              <a:rPr lang="es-ES" sz="2400">
                <a:solidFill>
                  <a:schemeClr val="accent3"/>
                </a:solidFill>
              </a:rPr>
              <a:t>El Índice</a:t>
            </a:r>
            <a:br>
              <a:rPr lang="es-ES" sz="2800">
                <a:solidFill>
                  <a:schemeClr val="accent3"/>
                </a:solidFill>
              </a:rPr>
            </a:br>
            <a:endParaRPr/>
          </a:p>
        </p:txBody>
      </p:sp>
      <p:sp>
        <p:nvSpPr>
          <p:cNvPr id="668" name="Google Shape;668;g2739c3f80d6_0_14"/>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s-ES"/>
              <a:t>El índice en arreglos es la posición de un elemento dentro del arreglo. Los índices en los arreglos de JavaScript comienzan en 0, lo que significa que el primer elemento tiene el índice 0, el segundo elemento tiene el índice 1, y así sucesivamente.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g2739c3f80d6_0_20"/>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¿Qué es un Índice?</a:t>
            </a:r>
            <a:endParaRPr/>
          </a:p>
        </p:txBody>
      </p:sp>
      <p:sp>
        <p:nvSpPr>
          <p:cNvPr id="674" name="Google Shape;674;g2739c3f80d6_0_20"/>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s-ES"/>
              <a:t>Un índice es una posición numérica que se utiliza para acceder a los elementos de un arreglo. Cada elemento en un arreglo tiene un índice asociado.</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g2739c3f80d6_0_27"/>
          <p:cNvSpPr txBox="1"/>
          <p:nvPr>
            <p:ph type="ctrTitle"/>
          </p:nvPr>
        </p:nvSpPr>
        <p:spPr>
          <a:xfrm>
            <a:off x="1033575" y="240024"/>
            <a:ext cx="6858000" cy="1147500"/>
          </a:xfrm>
          <a:prstGeom prst="rect">
            <a:avLst/>
          </a:prstGeom>
        </p:spPr>
        <p:txBody>
          <a:bodyPr anchorCtr="0" anchor="b" bIns="34275" lIns="68575" spcFirstLastPara="1" rIns="68575" wrap="square" tIns="34275">
            <a:normAutofit fontScale="90000"/>
          </a:bodyPr>
          <a:lstStyle/>
          <a:p>
            <a:pPr indent="0" lvl="0" marL="0" rtl="0" algn="ctr">
              <a:spcBef>
                <a:spcPts val="0"/>
              </a:spcBef>
              <a:spcAft>
                <a:spcPts val="0"/>
              </a:spcAft>
              <a:buNone/>
            </a:pPr>
            <a:r>
              <a:rPr lang="es-ES"/>
              <a:t> Acceso a Elementos por Índice</a:t>
            </a:r>
            <a:endParaRPr/>
          </a:p>
        </p:txBody>
      </p:sp>
      <p:sp>
        <p:nvSpPr>
          <p:cNvPr id="680" name="Google Shape;680;g2739c3f80d6_0_27"/>
          <p:cNvSpPr txBox="1"/>
          <p:nvPr>
            <p:ph idx="1" type="subTitle"/>
          </p:nvPr>
        </p:nvSpPr>
        <p:spPr>
          <a:xfrm>
            <a:off x="1033575" y="1387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s-ES"/>
              <a:t>Puedes acceder a cualquier elemento de un arreglo utilizando su índice. Aquí tienes ejemplos con superhéroes y personajes de Star Wars:</a:t>
            </a:r>
            <a:endParaRPr/>
          </a:p>
        </p:txBody>
      </p:sp>
      <p:pic>
        <p:nvPicPr>
          <p:cNvPr id="681" name="Google Shape;681;g2739c3f80d6_0_27"/>
          <p:cNvPicPr preferRelativeResize="0"/>
          <p:nvPr/>
        </p:nvPicPr>
        <p:blipFill>
          <a:blip r:embed="rId3">
            <a:alphaModFix/>
          </a:blip>
          <a:stretch>
            <a:fillRect/>
          </a:stretch>
        </p:blipFill>
        <p:spPr>
          <a:xfrm>
            <a:off x="873800" y="2380224"/>
            <a:ext cx="7533258" cy="15243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58"/>
          <p:cNvSpPr txBox="1"/>
          <p:nvPr>
            <p:ph type="ctrTitle"/>
          </p:nvPr>
        </p:nvSpPr>
        <p:spPr>
          <a:xfrm>
            <a:off x="914400" y="296561"/>
            <a:ext cx="7234880" cy="869575"/>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Arreglos</a:t>
            </a:r>
            <a:endParaRPr/>
          </a:p>
        </p:txBody>
      </p:sp>
      <p:sp>
        <p:nvSpPr>
          <p:cNvPr id="687" name="Google Shape;687;p58"/>
          <p:cNvSpPr txBox="1"/>
          <p:nvPr>
            <p:ph idx="1" type="subTitle"/>
          </p:nvPr>
        </p:nvSpPr>
        <p:spPr>
          <a:xfrm>
            <a:off x="749643" y="1432901"/>
            <a:ext cx="7457303" cy="1162018"/>
          </a:xfrm>
          <a:prstGeom prst="rect">
            <a:avLst/>
          </a:prstGeom>
          <a:noFill/>
          <a:ln>
            <a:noFill/>
          </a:ln>
        </p:spPr>
        <p:txBody>
          <a:bodyPr anchorCtr="0" anchor="t" bIns="34275" lIns="68575" spcFirstLastPara="1" rIns="68575" wrap="square" tIns="34275">
            <a:normAutofit fontScale="85000" lnSpcReduction="10000"/>
          </a:bodyPr>
          <a:lstStyle/>
          <a:p>
            <a:pPr indent="-361950" lvl="0" marL="457200" rtl="0" algn="ctr">
              <a:lnSpc>
                <a:spcPct val="90000"/>
              </a:lnSpc>
              <a:spcBef>
                <a:spcPts val="800"/>
              </a:spcBef>
              <a:spcAft>
                <a:spcPts val="0"/>
              </a:spcAft>
              <a:buClr>
                <a:schemeClr val="dk1"/>
              </a:buClr>
              <a:buSzPct val="117647"/>
              <a:buNone/>
            </a:pPr>
            <a:r>
              <a:rPr lang="es-ES"/>
              <a:t>Veamos un ejemplo:</a:t>
            </a:r>
            <a:endParaRPr/>
          </a:p>
          <a:p>
            <a:pPr indent="-361950" lvl="0" marL="457200" rtl="0" algn="ctr">
              <a:lnSpc>
                <a:spcPct val="90000"/>
              </a:lnSpc>
              <a:spcBef>
                <a:spcPts val="800"/>
              </a:spcBef>
              <a:spcAft>
                <a:spcPts val="0"/>
              </a:spcAft>
              <a:buClr>
                <a:schemeClr val="dk1"/>
              </a:buClr>
              <a:buSzPct val="117647"/>
              <a:buNone/>
            </a:pPr>
            <a:r>
              <a:rPr lang="es-ES"/>
              <a:t>Imaginemos que queremos agrupar los productos existentes en un </a:t>
            </a:r>
            <a:r>
              <a:rPr i="1" lang="es-ES"/>
              <a:t>e-commerce</a:t>
            </a:r>
            <a:r>
              <a:rPr lang="es-ES"/>
              <a:t>:</a:t>
            </a:r>
            <a:endParaRPr/>
          </a:p>
          <a:p>
            <a:pPr indent="-361950" lvl="0" marL="457200" rtl="0" algn="ctr">
              <a:lnSpc>
                <a:spcPct val="90000"/>
              </a:lnSpc>
              <a:spcBef>
                <a:spcPts val="800"/>
              </a:spcBef>
              <a:spcAft>
                <a:spcPts val="0"/>
              </a:spcAft>
              <a:buClr>
                <a:schemeClr val="dk1"/>
              </a:buClr>
              <a:buSzPct val="117647"/>
              <a:buNone/>
            </a:pPr>
            <a:r>
              <a:rPr lang="es-ES"/>
              <a:t>Si no usáramos </a:t>
            </a:r>
            <a:r>
              <a:rPr b="1" lang="es-ES"/>
              <a:t>Arreglos</a:t>
            </a:r>
            <a:r>
              <a:rPr lang="es-ES"/>
              <a:t> deberíamos crear una Variable que guarde el valor de cada elemento.</a:t>
            </a:r>
            <a:endParaRPr/>
          </a:p>
          <a:p>
            <a:pPr indent="-361950" lvl="0" marL="457200" rtl="0" algn="ctr">
              <a:lnSpc>
                <a:spcPct val="90000"/>
              </a:lnSpc>
              <a:spcBef>
                <a:spcPts val="800"/>
              </a:spcBef>
              <a:spcAft>
                <a:spcPts val="0"/>
              </a:spcAft>
              <a:buClr>
                <a:schemeClr val="dk1"/>
              </a:buClr>
              <a:buSzPct val="117647"/>
              <a:buNone/>
            </a:pPr>
            <a:r>
              <a:t/>
            </a:r>
            <a:endParaRPr/>
          </a:p>
        </p:txBody>
      </p:sp>
      <p:pic>
        <p:nvPicPr>
          <p:cNvPr id="688" name="Google Shape;688;p58"/>
          <p:cNvPicPr preferRelativeResize="0"/>
          <p:nvPr/>
        </p:nvPicPr>
        <p:blipFill rotWithShape="1">
          <a:blip r:embed="rId3">
            <a:alphaModFix/>
          </a:blip>
          <a:srcRect b="0" l="0" r="0" t="0"/>
          <a:stretch/>
        </p:blipFill>
        <p:spPr>
          <a:xfrm>
            <a:off x="3566984" y="2571750"/>
            <a:ext cx="1781175" cy="647700"/>
          </a:xfrm>
          <a:prstGeom prst="rect">
            <a:avLst/>
          </a:prstGeom>
          <a:noFill/>
          <a:ln>
            <a:noFill/>
          </a:ln>
        </p:spPr>
      </p:pic>
      <p:sp>
        <p:nvSpPr>
          <p:cNvPr id="689" name="Google Shape;689;p58"/>
          <p:cNvSpPr/>
          <p:nvPr/>
        </p:nvSpPr>
        <p:spPr>
          <a:xfrm>
            <a:off x="741406" y="3361434"/>
            <a:ext cx="7727092"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 </a:t>
            </a:r>
            <a:r>
              <a:rPr b="1" i="0" lang="es-ES" sz="1500" u="none" cap="none" strike="noStrike">
                <a:solidFill>
                  <a:schemeClr val="dk1"/>
                </a:solidFill>
                <a:latin typeface="Nunito"/>
                <a:ea typeface="Nunito"/>
                <a:cs typeface="Nunito"/>
                <a:sym typeface="Nunito"/>
              </a:rPr>
              <a:t>Recordá</a:t>
            </a:r>
            <a:r>
              <a:rPr b="0" i="0" lang="es-ES" sz="1500" u="none" cap="none" strike="noStrike">
                <a:solidFill>
                  <a:schemeClr val="dk1"/>
                </a:solidFill>
                <a:latin typeface="Nunito"/>
                <a:ea typeface="Nunito"/>
                <a:cs typeface="Nunito"/>
                <a:sym typeface="Nunito"/>
              </a:rPr>
              <a:t>: Una buena práctica para programar es el DRY. Para optimizar el código y que no se repita, debemos agrupar y relacionar los elementos entre sí. De esta manera, no ocuparás espacio en la memoria creando 3 Variables distintas, sino que tendrás una sola que englobe a los elementos de la misma categoría</a:t>
            </a:r>
            <a:r>
              <a:rPr b="0" i="0" lang="es-ES"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59"/>
          <p:cNvSpPr/>
          <p:nvPr/>
        </p:nvSpPr>
        <p:spPr>
          <a:xfrm>
            <a:off x="832022" y="776853"/>
            <a:ext cx="7455243" cy="12157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Nunito"/>
                <a:ea typeface="Nunito"/>
                <a:cs typeface="Nunito"/>
                <a:sym typeface="Nunito"/>
              </a:rPr>
              <a:t>Volviendo al ejemplo, como sabemos que todos estos elementos pertenecen a la misma categoría, porque son productos del e-commerce, podríamos escribir un Arreglo que los agrupe en una lista:</a:t>
            </a:r>
            <a:br>
              <a:rPr b="0" i="0" lang="es-ES" sz="1400" u="none" cap="none" strike="noStrike">
                <a:solidFill>
                  <a:srgbClr val="000000"/>
                </a:solidFill>
                <a:latin typeface="Arial"/>
                <a:ea typeface="Arial"/>
                <a:cs typeface="Arial"/>
                <a:sym typeface="Arial"/>
              </a:rPr>
            </a:b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id="695" name="Google Shape;695;p59"/>
          <p:cNvPicPr preferRelativeResize="0"/>
          <p:nvPr/>
        </p:nvPicPr>
        <p:blipFill rotWithShape="1">
          <a:blip r:embed="rId3">
            <a:alphaModFix/>
          </a:blip>
          <a:srcRect b="0" l="0" r="0" t="0"/>
          <a:stretch/>
        </p:blipFill>
        <p:spPr>
          <a:xfrm>
            <a:off x="2624266" y="1514261"/>
            <a:ext cx="3467100" cy="495300"/>
          </a:xfrm>
          <a:prstGeom prst="rect">
            <a:avLst/>
          </a:prstGeom>
          <a:noFill/>
          <a:ln>
            <a:noFill/>
          </a:ln>
        </p:spPr>
      </p:pic>
      <p:sp>
        <p:nvSpPr>
          <p:cNvPr id="696" name="Google Shape;696;p59"/>
          <p:cNvSpPr/>
          <p:nvPr/>
        </p:nvSpPr>
        <p:spPr>
          <a:xfrm>
            <a:off x="1491335" y="2009561"/>
            <a:ext cx="6136616" cy="7232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100"/>
              <a:buFont typeface="Arial"/>
              <a:buNone/>
            </a:pPr>
            <a:r>
              <a:rPr b="1" i="0" lang="es-ES" sz="4100" u="none" cap="none" strike="noStrike">
                <a:solidFill>
                  <a:srgbClr val="4089D7"/>
                </a:solidFill>
                <a:latin typeface="Nunito"/>
                <a:ea typeface="Nunito"/>
                <a:cs typeface="Nunito"/>
                <a:sym typeface="Nunito"/>
              </a:rPr>
              <a:t>Sintaxis</a:t>
            </a:r>
            <a:r>
              <a:rPr b="1" i="0" lang="es-ES" sz="1400" u="none" cap="none" strike="noStrike">
                <a:solidFill>
                  <a:srgbClr val="000000"/>
                </a:solidFill>
                <a:latin typeface="Arial"/>
                <a:ea typeface="Arial"/>
                <a:cs typeface="Arial"/>
                <a:sym typeface="Arial"/>
              </a:rPr>
              <a:t> </a:t>
            </a:r>
            <a:r>
              <a:rPr b="1" i="0" lang="es-ES" sz="4100" u="none" cap="none" strike="noStrike">
                <a:solidFill>
                  <a:srgbClr val="4089D7"/>
                </a:solidFill>
                <a:latin typeface="Nunito"/>
                <a:ea typeface="Nunito"/>
                <a:cs typeface="Nunito"/>
                <a:sym typeface="Nunito"/>
              </a:rPr>
              <a:t>De Los Arreglos</a:t>
            </a:r>
            <a:endParaRPr b="0" i="0" sz="1400" u="none" cap="none" strike="noStrike">
              <a:solidFill>
                <a:srgbClr val="000000"/>
              </a:solidFill>
              <a:latin typeface="Arial"/>
              <a:ea typeface="Arial"/>
              <a:cs typeface="Arial"/>
              <a:sym typeface="Arial"/>
            </a:endParaRPr>
          </a:p>
        </p:txBody>
      </p:sp>
      <p:pic>
        <p:nvPicPr>
          <p:cNvPr id="697" name="Google Shape;697;p59"/>
          <p:cNvPicPr preferRelativeResize="0"/>
          <p:nvPr/>
        </p:nvPicPr>
        <p:blipFill rotWithShape="1">
          <a:blip r:embed="rId4">
            <a:alphaModFix/>
          </a:blip>
          <a:srcRect b="0" l="0" r="0" t="0"/>
          <a:stretch/>
        </p:blipFill>
        <p:spPr>
          <a:xfrm>
            <a:off x="2366834" y="2695454"/>
            <a:ext cx="4229100" cy="361950"/>
          </a:xfrm>
          <a:prstGeom prst="rect">
            <a:avLst/>
          </a:prstGeom>
          <a:noFill/>
          <a:ln>
            <a:noFill/>
          </a:ln>
        </p:spPr>
      </p:pic>
      <p:sp>
        <p:nvSpPr>
          <p:cNvPr id="698" name="Google Shape;698;p59"/>
          <p:cNvSpPr/>
          <p:nvPr/>
        </p:nvSpPr>
        <p:spPr>
          <a:xfrm>
            <a:off x="753762" y="3326464"/>
            <a:ext cx="7455243" cy="18928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Nunito"/>
                <a:ea typeface="Nunito"/>
                <a:cs typeface="Nunito"/>
                <a:sym typeface="Nunito"/>
              </a:rPr>
              <a:t>Como vimos en el ejemplo anterior, primero se define el nombre del Arreglo usando let. Luego del signo =, se deben abrir corchetes ([]) y, dentro suyo, enumerar los distintos elementos.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1" i="0" lang="es-ES" sz="1500" u="none" cap="none" strike="noStrike">
                <a:solidFill>
                  <a:schemeClr val="dk1"/>
                </a:solidFill>
                <a:latin typeface="Nunito"/>
                <a:ea typeface="Nunito"/>
                <a:cs typeface="Nunito"/>
                <a:sym typeface="Nunito"/>
              </a:rPr>
              <a:t>Importante: </a:t>
            </a:r>
            <a:r>
              <a:rPr b="0" i="0" lang="es-ES" sz="1500" u="none" cap="none" strike="noStrike">
                <a:solidFill>
                  <a:schemeClr val="dk1"/>
                </a:solidFill>
                <a:latin typeface="Nunito"/>
                <a:ea typeface="Nunito"/>
                <a:cs typeface="Nunito"/>
                <a:sym typeface="Nunito"/>
              </a:rPr>
              <a:t>Los elementos que estén dentro de los corchetes pueden ser cualquier tipo de datos. Si son Strings, debés escribirlos entrecomillados.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s-ES" sz="1400" u="none" cap="none" strike="noStrike">
                <a:solidFill>
                  <a:srgbClr val="000000"/>
                </a:solidFill>
                <a:latin typeface="Arial"/>
                <a:ea typeface="Arial"/>
                <a:cs typeface="Arial"/>
                <a:sym typeface="Arial"/>
              </a:rPr>
            </a:b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g2739c3f80d6_0_35"/>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 Declaración y Creación de Arreglos</a:t>
            </a:r>
            <a:endParaRPr/>
          </a:p>
        </p:txBody>
      </p:sp>
      <p:sp>
        <p:nvSpPr>
          <p:cNvPr id="704" name="Google Shape;704;g2739c3f80d6_0_35"/>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s-ES" sz="1500"/>
              <a:t>Usando corchetes []:</a:t>
            </a:r>
            <a:endParaRPr sz="1500"/>
          </a:p>
        </p:txBody>
      </p:sp>
      <p:pic>
        <p:nvPicPr>
          <p:cNvPr id="705" name="Google Shape;705;g2739c3f80d6_0_35"/>
          <p:cNvPicPr preferRelativeResize="0"/>
          <p:nvPr/>
        </p:nvPicPr>
        <p:blipFill rotWithShape="1">
          <a:blip r:embed="rId3">
            <a:alphaModFix/>
          </a:blip>
          <a:srcRect b="0" l="0" r="8475" t="0"/>
          <a:stretch/>
        </p:blipFill>
        <p:spPr>
          <a:xfrm>
            <a:off x="0" y="3058000"/>
            <a:ext cx="9278450" cy="9947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g2739c3f80d6_0_43"/>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Usando el constructor Array:</a:t>
            </a:r>
            <a:endParaRPr/>
          </a:p>
        </p:txBody>
      </p:sp>
      <p:sp>
        <p:nvSpPr>
          <p:cNvPr id="711" name="Google Shape;711;g2739c3f80d6_0_43"/>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pic>
        <p:nvPicPr>
          <p:cNvPr id="712" name="Google Shape;712;g2739c3f80d6_0_43"/>
          <p:cNvPicPr preferRelativeResize="0"/>
          <p:nvPr/>
        </p:nvPicPr>
        <p:blipFill rotWithShape="1">
          <a:blip r:embed="rId3">
            <a:alphaModFix/>
          </a:blip>
          <a:srcRect b="0" l="0" r="5311" t="0"/>
          <a:stretch/>
        </p:blipFill>
        <p:spPr>
          <a:xfrm>
            <a:off x="332025" y="3073750"/>
            <a:ext cx="8672826" cy="9648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60"/>
          <p:cNvSpPr txBox="1"/>
          <p:nvPr>
            <p:ph type="ctrTitle"/>
          </p:nvPr>
        </p:nvSpPr>
        <p:spPr>
          <a:xfrm>
            <a:off x="1126525" y="527222"/>
            <a:ext cx="6858000" cy="902526"/>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Índice De Un Arreglo En JavaScript</a:t>
            </a:r>
            <a:endParaRPr/>
          </a:p>
        </p:txBody>
      </p:sp>
      <p:sp>
        <p:nvSpPr>
          <p:cNvPr id="718" name="Google Shape;718;p60"/>
          <p:cNvSpPr/>
          <p:nvPr/>
        </p:nvSpPr>
        <p:spPr>
          <a:xfrm>
            <a:off x="700217" y="1632118"/>
            <a:ext cx="8237837" cy="13542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000000"/>
                </a:solidFill>
                <a:latin typeface="Arial"/>
                <a:ea typeface="Arial"/>
                <a:cs typeface="Arial"/>
                <a:sym typeface="Arial"/>
              </a:rPr>
              <a:t> </a:t>
            </a:r>
            <a:r>
              <a:rPr b="1" i="0" lang="es-ES" sz="1400" u="none" cap="none" strike="noStrike">
                <a:solidFill>
                  <a:schemeClr val="dk1"/>
                </a:solidFill>
                <a:latin typeface="Nunito"/>
                <a:ea typeface="Nunito"/>
                <a:cs typeface="Nunito"/>
                <a:sym typeface="Nunito"/>
              </a:rPr>
              <a:t>Índice</a:t>
            </a:r>
            <a:r>
              <a:rPr b="0" i="0" lang="es-ES" sz="1400" u="none" cap="none" strike="noStrike">
                <a:solidFill>
                  <a:schemeClr val="dk1"/>
                </a:solidFill>
                <a:latin typeface="Nunito"/>
                <a:ea typeface="Nunito"/>
                <a:cs typeface="Nunito"/>
                <a:sym typeface="Nunito"/>
              </a:rPr>
              <a:t> (del inglés Index) es la posición que ocupa un elemento dentro de un </a:t>
            </a:r>
            <a:r>
              <a:rPr b="1" i="0" lang="es-ES" sz="1400" u="none" cap="none" strike="noStrike">
                <a:solidFill>
                  <a:schemeClr val="dk1"/>
                </a:solidFill>
                <a:latin typeface="Nunito"/>
                <a:ea typeface="Nunito"/>
                <a:cs typeface="Nunito"/>
                <a:sym typeface="Nunito"/>
              </a:rPr>
              <a:t>Arreglo</a:t>
            </a:r>
            <a:r>
              <a:rPr b="0" i="0" lang="es-ES" sz="1400" u="none" cap="none" strike="noStrike">
                <a:solidFill>
                  <a:schemeClr val="dk1"/>
                </a:solidFill>
                <a:latin typeface="Nunito"/>
                <a:ea typeface="Nunito"/>
                <a:cs typeface="Nunito"/>
                <a:sym typeface="Nunito"/>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Nunito"/>
                <a:ea typeface="Nunito"/>
                <a:cs typeface="Nunito"/>
                <a:sym typeface="Nunito"/>
              </a:rPr>
              <a:t>Los Arreglos nos permiten agrupar datos en una lista ordenada. Por lo tanto, cada elemento ocupa una posición indexada numéricamente. </a:t>
            </a:r>
            <a:endParaRPr b="0" i="0" sz="1400" u="none" cap="none" strike="noStrike">
              <a:solidFill>
                <a:schemeClr val="dk1"/>
              </a:solidFill>
              <a:latin typeface="Nunito"/>
              <a:ea typeface="Nunito"/>
              <a:cs typeface="Nunito"/>
              <a:sym typeface="Nunito"/>
            </a:endParaRPr>
          </a:p>
        </p:txBody>
      </p:sp>
      <p:pic>
        <p:nvPicPr>
          <p:cNvPr id="719" name="Google Shape;719;p60"/>
          <p:cNvPicPr preferRelativeResize="0"/>
          <p:nvPr/>
        </p:nvPicPr>
        <p:blipFill rotWithShape="1">
          <a:blip r:embed="rId3">
            <a:alphaModFix/>
          </a:blip>
          <a:srcRect b="0" l="0" r="0" t="0"/>
          <a:stretch/>
        </p:blipFill>
        <p:spPr>
          <a:xfrm>
            <a:off x="1853256" y="3063093"/>
            <a:ext cx="5676128" cy="141545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211c946eec7_0_0"/>
          <p:cNvSpPr txBox="1"/>
          <p:nvPr>
            <p:ph idx="1" type="subTitle"/>
          </p:nvPr>
        </p:nvSpPr>
        <p:spPr>
          <a:xfrm>
            <a:off x="1143000" y="2493901"/>
            <a:ext cx="6858000" cy="26496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b="1" lang="es-ES" sz="1400">
                <a:solidFill>
                  <a:srgbClr val="000000"/>
                </a:solidFill>
                <a:latin typeface="Arial"/>
                <a:ea typeface="Arial"/>
                <a:cs typeface="Arial"/>
                <a:sym typeface="Arial"/>
              </a:rPr>
              <a:t>Inicialización</a:t>
            </a:r>
            <a:r>
              <a:rPr lang="es-ES" sz="1400">
                <a:solidFill>
                  <a:srgbClr val="000000"/>
                </a:solidFill>
                <a:latin typeface="Arial"/>
                <a:ea typeface="Arial"/>
                <a:cs typeface="Arial"/>
                <a:sym typeface="Arial"/>
              </a:rPr>
              <a:t>: Se ejecuta una sola vez antes de que el bucle comience. Se suele utilizar para declarar e inicializar la variable de control del bucle.</a:t>
            </a:r>
            <a:endParaRPr sz="1400">
              <a:solidFill>
                <a:srgbClr val="000000"/>
              </a:solidFill>
              <a:latin typeface="Arial"/>
              <a:ea typeface="Arial"/>
              <a:cs typeface="Arial"/>
              <a:sym typeface="Arial"/>
            </a:endParaRPr>
          </a:p>
          <a:p>
            <a:pPr indent="0" lvl="0" marL="0" rtl="0" algn="ctr">
              <a:lnSpc>
                <a:spcPct val="90000"/>
              </a:lnSpc>
              <a:spcBef>
                <a:spcPts val="800"/>
              </a:spcBef>
              <a:spcAft>
                <a:spcPts val="0"/>
              </a:spcAft>
              <a:buSzPts val="1800"/>
              <a:buNone/>
            </a:pPr>
            <a:r>
              <a:rPr b="1" lang="es-ES" sz="1400">
                <a:solidFill>
                  <a:srgbClr val="000000"/>
                </a:solidFill>
                <a:latin typeface="Arial"/>
                <a:ea typeface="Arial"/>
                <a:cs typeface="Arial"/>
                <a:sym typeface="Arial"/>
              </a:rPr>
              <a:t>Condición</a:t>
            </a:r>
            <a:r>
              <a:rPr lang="es-ES" sz="1400">
                <a:solidFill>
                  <a:srgbClr val="000000"/>
                </a:solidFill>
                <a:latin typeface="Arial"/>
                <a:ea typeface="Arial"/>
                <a:cs typeface="Arial"/>
                <a:sym typeface="Arial"/>
              </a:rPr>
              <a:t>: Se evalúa antes de cada iteración. Si la condición es </a:t>
            </a:r>
            <a:r>
              <a:rPr lang="es-ES" sz="1400">
                <a:solidFill>
                  <a:srgbClr val="188038"/>
                </a:solidFill>
                <a:latin typeface="Roboto Mono"/>
                <a:ea typeface="Roboto Mono"/>
                <a:cs typeface="Roboto Mono"/>
                <a:sym typeface="Roboto Mono"/>
              </a:rPr>
              <a:t>true</a:t>
            </a:r>
            <a:r>
              <a:rPr lang="es-ES" sz="1400">
                <a:solidFill>
                  <a:srgbClr val="000000"/>
                </a:solidFill>
                <a:latin typeface="Arial"/>
                <a:ea typeface="Arial"/>
                <a:cs typeface="Arial"/>
                <a:sym typeface="Arial"/>
              </a:rPr>
              <a:t>, el bloque de código dentro del bucle se ejecuta. Si es </a:t>
            </a:r>
            <a:r>
              <a:rPr lang="es-ES" sz="1400">
                <a:solidFill>
                  <a:srgbClr val="188038"/>
                </a:solidFill>
                <a:latin typeface="Roboto Mono"/>
                <a:ea typeface="Roboto Mono"/>
                <a:cs typeface="Roboto Mono"/>
                <a:sym typeface="Roboto Mono"/>
              </a:rPr>
              <a:t>false</a:t>
            </a:r>
            <a:r>
              <a:rPr lang="es-ES" sz="1400">
                <a:solidFill>
                  <a:srgbClr val="000000"/>
                </a:solidFill>
                <a:latin typeface="Arial"/>
                <a:ea typeface="Arial"/>
                <a:cs typeface="Arial"/>
                <a:sym typeface="Arial"/>
              </a:rPr>
              <a:t>, el bucle termina.</a:t>
            </a:r>
            <a:endParaRPr sz="1400">
              <a:solidFill>
                <a:srgbClr val="000000"/>
              </a:solidFill>
              <a:latin typeface="Arial"/>
              <a:ea typeface="Arial"/>
              <a:cs typeface="Arial"/>
              <a:sym typeface="Arial"/>
            </a:endParaRPr>
          </a:p>
          <a:p>
            <a:pPr indent="0" lvl="0" marL="0" rtl="0" algn="ctr">
              <a:lnSpc>
                <a:spcPct val="90000"/>
              </a:lnSpc>
              <a:spcBef>
                <a:spcPts val="800"/>
              </a:spcBef>
              <a:spcAft>
                <a:spcPts val="0"/>
              </a:spcAft>
              <a:buSzPts val="1800"/>
              <a:buNone/>
            </a:pPr>
            <a:r>
              <a:rPr b="1" lang="es-ES" sz="1400">
                <a:solidFill>
                  <a:srgbClr val="000000"/>
                </a:solidFill>
                <a:latin typeface="Arial"/>
                <a:ea typeface="Arial"/>
                <a:cs typeface="Arial"/>
                <a:sym typeface="Arial"/>
              </a:rPr>
              <a:t>Actualización</a:t>
            </a:r>
            <a:r>
              <a:rPr lang="es-ES" sz="1400">
                <a:solidFill>
                  <a:srgbClr val="000000"/>
                </a:solidFill>
                <a:latin typeface="Arial"/>
                <a:ea typeface="Arial"/>
                <a:cs typeface="Arial"/>
                <a:sym typeface="Arial"/>
              </a:rPr>
              <a:t>: Se ejecuta después de cada iteración del bucle. Suele utilizarse para actualizar la variable de control del bucle.</a:t>
            </a:r>
            <a:endParaRPr sz="1400">
              <a:solidFill>
                <a:srgbClr val="000000"/>
              </a:solidFill>
              <a:latin typeface="Arial"/>
              <a:ea typeface="Arial"/>
              <a:cs typeface="Arial"/>
              <a:sym typeface="Arial"/>
            </a:endParaRPr>
          </a:p>
          <a:p>
            <a:pPr indent="0" lvl="0" marL="0" rtl="0" algn="ctr">
              <a:lnSpc>
                <a:spcPct val="90000"/>
              </a:lnSpc>
              <a:spcBef>
                <a:spcPts val="800"/>
              </a:spcBef>
              <a:spcAft>
                <a:spcPts val="0"/>
              </a:spcAft>
              <a:buSzPts val="1800"/>
              <a:buNone/>
            </a:pPr>
            <a:r>
              <a:t/>
            </a:r>
            <a:endParaRPr/>
          </a:p>
        </p:txBody>
      </p:sp>
      <p:pic>
        <p:nvPicPr>
          <p:cNvPr id="175" name="Google Shape;175;g211c946eec7_0_0"/>
          <p:cNvPicPr preferRelativeResize="0"/>
          <p:nvPr/>
        </p:nvPicPr>
        <p:blipFill rotWithShape="1">
          <a:blip r:embed="rId3">
            <a:alphaModFix/>
          </a:blip>
          <a:srcRect b="0" l="0" r="0" t="0"/>
          <a:stretch/>
        </p:blipFill>
        <p:spPr>
          <a:xfrm>
            <a:off x="1561600" y="594100"/>
            <a:ext cx="6020800" cy="16337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61"/>
          <p:cNvSpPr txBox="1"/>
          <p:nvPr>
            <p:ph type="ctrTitle"/>
          </p:nvPr>
        </p:nvSpPr>
        <p:spPr>
          <a:xfrm>
            <a:off x="1093573" y="280086"/>
            <a:ext cx="6858000" cy="82014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Índice</a:t>
            </a:r>
            <a:endParaRPr/>
          </a:p>
        </p:txBody>
      </p:sp>
      <p:sp>
        <p:nvSpPr>
          <p:cNvPr id="725" name="Google Shape;725;p61"/>
          <p:cNvSpPr txBox="1"/>
          <p:nvPr>
            <p:ph idx="1" type="subTitle"/>
          </p:nvPr>
        </p:nvSpPr>
        <p:spPr>
          <a:xfrm>
            <a:off x="420128" y="1446594"/>
            <a:ext cx="8089557" cy="2284269"/>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sz="1400"/>
              <a:t>⚠️ </a:t>
            </a:r>
            <a:r>
              <a:rPr b="1" lang="es-ES" sz="1400"/>
              <a:t>Importante:</a:t>
            </a:r>
            <a:r>
              <a:rPr lang="es-ES" sz="1400"/>
              <a:t> Recordá que el primer Índice de un arreglo siempre es 0 (cero). Por lo tanto, el Índice más alto siempre será uno menos que la cantidad total de elementos (length).</a:t>
            </a:r>
            <a:endParaRPr b="1" sz="1400">
              <a:solidFill>
                <a:srgbClr val="2466AD"/>
              </a:solidFill>
            </a:endParaRPr>
          </a:p>
        </p:txBody>
      </p:sp>
      <p:sp>
        <p:nvSpPr>
          <p:cNvPr id="726" name="Google Shape;726;p61"/>
          <p:cNvSpPr/>
          <p:nvPr/>
        </p:nvSpPr>
        <p:spPr>
          <a:xfrm>
            <a:off x="815545" y="2191661"/>
            <a:ext cx="7677665" cy="1538883"/>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Arial"/>
                <a:ea typeface="Arial"/>
                <a:cs typeface="Arial"/>
                <a:sym typeface="Arial"/>
              </a:rPr>
              <a:t>amigos[0] // Juan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Arial"/>
                <a:ea typeface="Arial"/>
                <a:cs typeface="Arial"/>
                <a:sym typeface="Arial"/>
              </a:rPr>
              <a:t>amigos[1] // Pepe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Arial"/>
                <a:ea typeface="Arial"/>
                <a:cs typeface="Arial"/>
                <a:sym typeface="Arial"/>
              </a:rPr>
              <a:t>amigos.length // 4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Arial"/>
                <a:ea typeface="Arial"/>
                <a:cs typeface="Arial"/>
                <a:sym typeface="Arial"/>
              </a:rPr>
              <a:t>amigos[amigos.length] // </a:t>
            </a:r>
            <a:r>
              <a:rPr b="0" i="0" lang="es-ES" sz="1200" u="none" cap="none" strike="noStrike">
                <a:solidFill>
                  <a:schemeClr val="dk1"/>
                </a:solidFill>
                <a:latin typeface="Arial"/>
                <a:ea typeface="Arial"/>
                <a:cs typeface="Arial"/>
                <a:sym typeface="Arial"/>
              </a:rPr>
              <a:t>Es undefined porque el Índice más alto es 3 y queremos acceder al Índice 4 que responde a la propiedad .length.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Arial"/>
                <a:ea typeface="Arial"/>
                <a:cs typeface="Arial"/>
                <a:sym typeface="Arial"/>
              </a:rPr>
              <a:t>amigos[amigos.length-1] // </a:t>
            </a:r>
            <a:r>
              <a:rPr b="0" i="0" lang="es-ES" sz="1200" u="none" cap="none" strike="noStrike">
                <a:solidFill>
                  <a:schemeClr val="dk1"/>
                </a:solidFill>
                <a:latin typeface="Arial"/>
                <a:ea typeface="Arial"/>
                <a:cs typeface="Arial"/>
                <a:sym typeface="Arial"/>
              </a:rPr>
              <a:t>Si queremos acceder al último elemento de un Arreglo, usamos length-1, que en este caso da como resultado "Francisco".</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g2739c3f80d6_0_51"/>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Acceso a Elementos</a:t>
            </a:r>
            <a:endParaRPr/>
          </a:p>
        </p:txBody>
      </p:sp>
      <p:sp>
        <p:nvSpPr>
          <p:cNvPr id="732" name="Google Shape;732;g2739c3f80d6_0_51"/>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s-ES"/>
              <a:t>Pue</a:t>
            </a:r>
            <a:r>
              <a:rPr lang="es-ES"/>
              <a:t>des acceder a los elementos de un arreglo usando índices, que comienzan en 0.</a:t>
            </a:r>
            <a:endParaRPr/>
          </a:p>
        </p:txBody>
      </p:sp>
      <p:pic>
        <p:nvPicPr>
          <p:cNvPr id="733" name="Google Shape;733;g2739c3f80d6_0_51"/>
          <p:cNvPicPr preferRelativeResize="0"/>
          <p:nvPr/>
        </p:nvPicPr>
        <p:blipFill>
          <a:blip r:embed="rId3">
            <a:alphaModFix/>
          </a:blip>
          <a:stretch>
            <a:fillRect/>
          </a:stretch>
        </p:blipFill>
        <p:spPr>
          <a:xfrm>
            <a:off x="1944425" y="3440999"/>
            <a:ext cx="5668650" cy="9681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62"/>
          <p:cNvSpPr/>
          <p:nvPr/>
        </p:nvSpPr>
        <p:spPr>
          <a:xfrm>
            <a:off x="2486025" y="2751138"/>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9" name="Google Shape;739;p62"/>
          <p:cNvSpPr/>
          <p:nvPr/>
        </p:nvSpPr>
        <p:spPr>
          <a:xfrm>
            <a:off x="1041401" y="972204"/>
            <a:ext cx="6934200" cy="26776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ES" sz="1400" u="none" cap="none" strike="noStrike">
                <a:solidFill>
                  <a:srgbClr val="2466AD"/>
                </a:solidFill>
                <a:latin typeface="Nunito"/>
                <a:ea typeface="Nunito"/>
                <a:cs typeface="Nunito"/>
                <a:sym typeface="Nunito"/>
              </a:rPr>
              <a:t>¿Para Qué Se Usa La Propiedad length?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Nunito"/>
                <a:ea typeface="Nunito"/>
                <a:cs typeface="Nunito"/>
                <a:sym typeface="Nunito"/>
              </a:rPr>
              <a:t>Podemos usar la propiedad .length para saber cuántos elementos tiene un Arreglo.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Nunito"/>
                <a:ea typeface="Nunito"/>
                <a:cs typeface="Nunito"/>
                <a:sym typeface="Nunito"/>
              </a:rPr>
              <a:t> ⚠️Importante: Cada vez que agregamos elementos a la lista, el valor de .length se modifica y, de esta manera, es facil acceder al número total.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Nunito"/>
                <a:ea typeface="Nunito"/>
                <a:cs typeface="Nunito"/>
                <a:sym typeface="Nunito"/>
              </a:rPr>
              <a:t>A su vez, podemos acceder al último elemento de un Arreglo usando la fórmula .length-1. De esta forma podemos saber cuál es el índice máximo.</a:t>
            </a:r>
            <a:endParaRPr b="0" i="0" sz="1400" u="none" cap="none" strike="noStrike">
              <a:solidFill>
                <a:schemeClr val="dk1"/>
              </a:solidFill>
              <a:latin typeface="Nunito"/>
              <a:ea typeface="Nunito"/>
              <a:cs typeface="Nunito"/>
              <a:sym typeface="Nunito"/>
            </a:endParaRPr>
          </a:p>
        </p:txBody>
      </p:sp>
      <p:pic>
        <p:nvPicPr>
          <p:cNvPr id="740" name="Google Shape;740;p62"/>
          <p:cNvPicPr preferRelativeResize="0"/>
          <p:nvPr/>
        </p:nvPicPr>
        <p:blipFill rotWithShape="1">
          <a:blip r:embed="rId3">
            <a:alphaModFix/>
          </a:blip>
          <a:srcRect b="0" l="0" r="0" t="0"/>
          <a:stretch/>
        </p:blipFill>
        <p:spPr>
          <a:xfrm>
            <a:off x="3355447" y="1703916"/>
            <a:ext cx="2162175" cy="381000"/>
          </a:xfrm>
          <a:prstGeom prst="rect">
            <a:avLst/>
          </a:prstGeom>
          <a:noFill/>
          <a:ln>
            <a:noFill/>
          </a:ln>
        </p:spPr>
      </p:pic>
      <p:pic>
        <p:nvPicPr>
          <p:cNvPr id="741" name="Google Shape;741;p62"/>
          <p:cNvPicPr preferRelativeResize="0"/>
          <p:nvPr/>
        </p:nvPicPr>
        <p:blipFill rotWithShape="1">
          <a:blip r:embed="rId4">
            <a:alphaModFix/>
          </a:blip>
          <a:srcRect b="0" l="0" r="0" t="0"/>
          <a:stretch/>
        </p:blipFill>
        <p:spPr>
          <a:xfrm>
            <a:off x="2092325" y="3758671"/>
            <a:ext cx="4552950" cy="5048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g2739c3f80d6_0_59"/>
          <p:cNvSpPr txBox="1"/>
          <p:nvPr>
            <p:ph idx="1" type="subTitle"/>
          </p:nvPr>
        </p:nvSpPr>
        <p:spPr>
          <a:xfrm>
            <a:off x="1143000" y="1156545"/>
            <a:ext cx="6858000" cy="2786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s-ES"/>
              <a:t>La propiedad length en JavaScript se usa para obtener la cantidad de elementos en un arreglo. Esta propiedad es útil para iterar sobre los elementos de un arreglo, agregar nuevos elementos en posiciones específicas, y realizar varias operaciones basadas en el tamaño del arreglo.</a:t>
            </a:r>
            <a:endParaRPr/>
          </a:p>
        </p:txBody>
      </p:sp>
      <p:pic>
        <p:nvPicPr>
          <p:cNvPr id="747" name="Google Shape;747;g2739c3f80d6_0_59"/>
          <p:cNvPicPr preferRelativeResize="0"/>
          <p:nvPr/>
        </p:nvPicPr>
        <p:blipFill>
          <a:blip r:embed="rId3">
            <a:alphaModFix/>
          </a:blip>
          <a:stretch>
            <a:fillRect/>
          </a:stretch>
        </p:blipFill>
        <p:spPr>
          <a:xfrm>
            <a:off x="1014550" y="2880151"/>
            <a:ext cx="8129449" cy="9325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63"/>
          <p:cNvSpPr txBox="1"/>
          <p:nvPr>
            <p:ph type="ctrTitle"/>
          </p:nvPr>
        </p:nvSpPr>
        <p:spPr>
          <a:xfrm>
            <a:off x="1093573" y="164756"/>
            <a:ext cx="6858000" cy="638915"/>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Usos De Los Índices</a:t>
            </a:r>
            <a:endParaRPr/>
          </a:p>
        </p:txBody>
      </p:sp>
      <p:sp>
        <p:nvSpPr>
          <p:cNvPr id="753" name="Google Shape;753;p63"/>
          <p:cNvSpPr txBox="1"/>
          <p:nvPr>
            <p:ph idx="1" type="subTitle"/>
          </p:nvPr>
        </p:nvSpPr>
        <p:spPr>
          <a:xfrm>
            <a:off x="683742" y="715406"/>
            <a:ext cx="7825944" cy="1154584"/>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Podemos usar los Índices para:</a:t>
            </a:r>
            <a:endParaRPr/>
          </a:p>
          <a:p>
            <a:pPr indent="-361950" lvl="0" marL="457200" rtl="0" algn="ctr">
              <a:lnSpc>
                <a:spcPct val="90000"/>
              </a:lnSpc>
              <a:spcBef>
                <a:spcPts val="800"/>
              </a:spcBef>
              <a:spcAft>
                <a:spcPts val="0"/>
              </a:spcAft>
              <a:buClr>
                <a:schemeClr val="dk1"/>
              </a:buClr>
              <a:buSzPts val="1800"/>
              <a:buNone/>
            </a:pPr>
            <a:r>
              <a:rPr lang="es-ES"/>
              <a:t>Actualizar un valor:</a:t>
            </a:r>
            <a:endParaRPr/>
          </a:p>
        </p:txBody>
      </p:sp>
      <p:sp>
        <p:nvSpPr>
          <p:cNvPr id="754" name="Google Shape;754;p63"/>
          <p:cNvSpPr/>
          <p:nvPr/>
        </p:nvSpPr>
        <p:spPr>
          <a:xfrm>
            <a:off x="2870618" y="2581411"/>
            <a:ext cx="302518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Nunito"/>
                <a:ea typeface="Nunito"/>
                <a:cs typeface="Nunito"/>
                <a:sym typeface="Nunito"/>
              </a:rPr>
              <a:t>Agregar</a:t>
            </a:r>
            <a:r>
              <a:rPr b="0" i="0" lang="es-ES" sz="1400" u="none" cap="none" strike="noStrike">
                <a:solidFill>
                  <a:srgbClr val="000000"/>
                </a:solidFill>
                <a:latin typeface="Arial"/>
                <a:ea typeface="Arial"/>
                <a:cs typeface="Arial"/>
                <a:sym typeface="Arial"/>
              </a:rPr>
              <a:t> </a:t>
            </a:r>
            <a:r>
              <a:rPr b="0" i="0" lang="es-ES" sz="1800" u="none" cap="none" strike="noStrike">
                <a:solidFill>
                  <a:schemeClr val="dk1"/>
                </a:solidFill>
                <a:latin typeface="Nunito"/>
                <a:ea typeface="Nunito"/>
                <a:cs typeface="Nunito"/>
                <a:sym typeface="Nunito"/>
              </a:rPr>
              <a:t>nuevos elementos:</a:t>
            </a:r>
            <a:endParaRPr b="0" i="0" sz="1400" u="none" cap="none" strike="noStrike">
              <a:solidFill>
                <a:srgbClr val="000000"/>
              </a:solidFill>
              <a:latin typeface="Arial"/>
              <a:ea typeface="Arial"/>
              <a:cs typeface="Arial"/>
              <a:sym typeface="Arial"/>
            </a:endParaRPr>
          </a:p>
        </p:txBody>
      </p:sp>
      <p:pic>
        <p:nvPicPr>
          <p:cNvPr id="755" name="Google Shape;755;p63"/>
          <p:cNvPicPr preferRelativeResize="0"/>
          <p:nvPr/>
        </p:nvPicPr>
        <p:blipFill rotWithShape="1">
          <a:blip r:embed="rId3">
            <a:alphaModFix/>
          </a:blip>
          <a:srcRect b="0" l="0" r="0" t="0"/>
          <a:stretch/>
        </p:blipFill>
        <p:spPr>
          <a:xfrm>
            <a:off x="2073489" y="3061387"/>
            <a:ext cx="5095875" cy="800100"/>
          </a:xfrm>
          <a:prstGeom prst="rect">
            <a:avLst/>
          </a:prstGeom>
          <a:noFill/>
          <a:ln>
            <a:noFill/>
          </a:ln>
        </p:spPr>
      </p:pic>
      <p:pic>
        <p:nvPicPr>
          <p:cNvPr id="756" name="Google Shape;756;p63"/>
          <p:cNvPicPr preferRelativeResize="0"/>
          <p:nvPr/>
        </p:nvPicPr>
        <p:blipFill rotWithShape="1">
          <a:blip r:embed="rId4">
            <a:alphaModFix/>
          </a:blip>
          <a:srcRect b="0" l="0" r="0" t="0"/>
          <a:stretch/>
        </p:blipFill>
        <p:spPr>
          <a:xfrm>
            <a:off x="2166936" y="1621052"/>
            <a:ext cx="4810125" cy="7810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64"/>
          <p:cNvSpPr/>
          <p:nvPr/>
        </p:nvSpPr>
        <p:spPr>
          <a:xfrm>
            <a:off x="1194487" y="602388"/>
            <a:ext cx="706806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ES" sz="1400" u="none" cap="none" strike="noStrike">
                <a:solidFill>
                  <a:srgbClr val="2466AD"/>
                </a:solidFill>
                <a:latin typeface="Nunito"/>
                <a:ea typeface="Nunito"/>
                <a:cs typeface="Nunito"/>
                <a:sym typeface="Nunito"/>
              </a:rPr>
              <a:t>¿Qué pasaría si agrego un nuevo amigo en el Índice 10?</a:t>
            </a:r>
            <a:endParaRPr b="0" i="0" sz="1400" u="none" cap="none" strike="noStrike">
              <a:solidFill>
                <a:srgbClr val="000000"/>
              </a:solidFill>
              <a:latin typeface="Arial"/>
              <a:ea typeface="Arial"/>
              <a:cs typeface="Arial"/>
              <a:sym typeface="Arial"/>
            </a:endParaRPr>
          </a:p>
        </p:txBody>
      </p:sp>
      <p:pic>
        <p:nvPicPr>
          <p:cNvPr id="762" name="Google Shape;762;p64"/>
          <p:cNvPicPr preferRelativeResize="0"/>
          <p:nvPr/>
        </p:nvPicPr>
        <p:blipFill rotWithShape="1">
          <a:blip r:embed="rId3">
            <a:alphaModFix/>
          </a:blip>
          <a:srcRect b="0" l="0" r="0" t="0"/>
          <a:stretch/>
        </p:blipFill>
        <p:spPr>
          <a:xfrm>
            <a:off x="3362840" y="1236577"/>
            <a:ext cx="2533650" cy="314325"/>
          </a:xfrm>
          <a:prstGeom prst="rect">
            <a:avLst/>
          </a:prstGeom>
          <a:noFill/>
          <a:ln>
            <a:noFill/>
          </a:ln>
        </p:spPr>
      </p:pic>
      <p:pic>
        <p:nvPicPr>
          <p:cNvPr id="763" name="Google Shape;763;p64"/>
          <p:cNvPicPr preferRelativeResize="0"/>
          <p:nvPr/>
        </p:nvPicPr>
        <p:blipFill rotWithShape="1">
          <a:blip r:embed="rId4">
            <a:alphaModFix/>
          </a:blip>
          <a:srcRect b="0" l="0" r="0" t="0"/>
          <a:stretch/>
        </p:blipFill>
        <p:spPr>
          <a:xfrm>
            <a:off x="1543050" y="2033588"/>
            <a:ext cx="6057900" cy="10763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65"/>
          <p:cNvSpPr txBox="1"/>
          <p:nvPr>
            <p:ph type="ctrTitle"/>
          </p:nvPr>
        </p:nvSpPr>
        <p:spPr>
          <a:xfrm>
            <a:off x="1241854" y="486032"/>
            <a:ext cx="6858000" cy="721294"/>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Cómo Acceder A Los Datos De Un Arreglo</a:t>
            </a:r>
            <a:endParaRPr/>
          </a:p>
        </p:txBody>
      </p:sp>
      <p:sp>
        <p:nvSpPr>
          <p:cNvPr id="769" name="Google Shape;769;p65"/>
          <p:cNvSpPr txBox="1"/>
          <p:nvPr>
            <p:ph idx="1" type="subTitle"/>
          </p:nvPr>
        </p:nvSpPr>
        <p:spPr>
          <a:xfrm>
            <a:off x="879390" y="1523518"/>
            <a:ext cx="7671486" cy="848980"/>
          </a:xfrm>
          <a:prstGeom prst="rect">
            <a:avLst/>
          </a:prstGeom>
          <a:noFill/>
          <a:ln>
            <a:noFill/>
          </a:ln>
        </p:spPr>
        <p:txBody>
          <a:bodyPr anchorCtr="0" anchor="t" bIns="34275" lIns="68575" spcFirstLastPara="1" rIns="68575" wrap="square" tIns="34275">
            <a:normAutofit lnSpcReduction="10000"/>
          </a:bodyPr>
          <a:lstStyle/>
          <a:p>
            <a:pPr indent="-361950" lvl="0" marL="457200" rtl="0" algn="ctr">
              <a:lnSpc>
                <a:spcPct val="90000"/>
              </a:lnSpc>
              <a:spcBef>
                <a:spcPts val="800"/>
              </a:spcBef>
              <a:spcAft>
                <a:spcPts val="0"/>
              </a:spcAft>
              <a:buClr>
                <a:schemeClr val="dk1"/>
              </a:buClr>
              <a:buSzPts val="1800"/>
              <a:buNone/>
            </a:pPr>
            <a:r>
              <a:rPr lang="es-ES"/>
              <a:t>Como ya vimos, los Arreglos pueden ser una colección de cualquier tipo de dato.</a:t>
            </a:r>
            <a:br>
              <a:rPr lang="es-ES"/>
            </a:br>
            <a:endParaRPr/>
          </a:p>
        </p:txBody>
      </p:sp>
      <p:sp>
        <p:nvSpPr>
          <p:cNvPr id="770" name="Google Shape;770;p65"/>
          <p:cNvSpPr/>
          <p:nvPr/>
        </p:nvSpPr>
        <p:spPr>
          <a:xfrm>
            <a:off x="477795" y="2268952"/>
            <a:ext cx="8427308"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Nunito"/>
                <a:ea typeface="Nunito"/>
                <a:cs typeface="Nunito"/>
                <a:sym typeface="Nunito"/>
              </a:rPr>
              <a:t>Los Arreglos son una colección de cualquier tipo de dato. Para acceder a esta información, seguí estos pasos: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1" i="0" lang="es-ES" sz="1800" u="sng" cap="none" strike="noStrike">
                <a:solidFill>
                  <a:schemeClr val="dk1"/>
                </a:solidFill>
                <a:latin typeface="Nunito"/>
                <a:ea typeface="Nunito"/>
                <a:cs typeface="Nunito"/>
                <a:sym typeface="Nunito"/>
              </a:rPr>
              <a:t>Localizá el elemento: </a:t>
            </a:r>
            <a:r>
              <a:rPr b="0" i="0" lang="es-ES" sz="1800" u="none" cap="none" strike="noStrike">
                <a:solidFill>
                  <a:schemeClr val="dk1"/>
                </a:solidFill>
                <a:latin typeface="Nunito"/>
                <a:ea typeface="Nunito"/>
                <a:cs typeface="Nunito"/>
                <a:sym typeface="Nunito"/>
              </a:rPr>
              <a:t>Usá un Índice para acceder a su posición en el Arreglo.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1" i="0" lang="es-ES" sz="1800" u="sng" cap="none" strike="noStrike">
                <a:solidFill>
                  <a:schemeClr val="dk1"/>
                </a:solidFill>
                <a:latin typeface="Nunito"/>
                <a:ea typeface="Nunito"/>
                <a:cs typeface="Nunito"/>
                <a:sym typeface="Nunito"/>
              </a:rPr>
              <a:t>Manipulá el dato como lo hacés regulamente: </a:t>
            </a:r>
            <a:r>
              <a:rPr b="0" i="0" lang="es-ES" sz="1800" u="none" cap="none" strike="noStrike">
                <a:solidFill>
                  <a:schemeClr val="dk1"/>
                </a:solidFill>
                <a:latin typeface="Nunito"/>
                <a:ea typeface="Nunito"/>
                <a:cs typeface="Nunito"/>
                <a:sym typeface="Nunito"/>
              </a:rPr>
              <a:t>Si es una Función, por ejemplo, ejecutala; si es un sub-Arreglo usá Índices para acceder a ellos.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66"/>
          <p:cNvSpPr txBox="1"/>
          <p:nvPr>
            <p:ph type="ctrTitle"/>
          </p:nvPr>
        </p:nvSpPr>
        <p:spPr>
          <a:xfrm>
            <a:off x="0" y="411893"/>
            <a:ext cx="7786817" cy="741406"/>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Cómo Acceder A Los Datos De Un Arreglo</a:t>
            </a:r>
            <a:endParaRPr/>
          </a:p>
        </p:txBody>
      </p:sp>
      <p:sp>
        <p:nvSpPr>
          <p:cNvPr id="776" name="Google Shape;776;p66"/>
          <p:cNvSpPr txBox="1"/>
          <p:nvPr>
            <p:ph idx="1" type="subTitle"/>
          </p:nvPr>
        </p:nvSpPr>
        <p:spPr>
          <a:xfrm>
            <a:off x="267729" y="962540"/>
            <a:ext cx="8608541" cy="109692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Mirá este ejemplo y descubrí su resultado sin probarlo en la consola:</a:t>
            </a:r>
            <a:endParaRPr b="1"/>
          </a:p>
        </p:txBody>
      </p:sp>
      <p:pic>
        <p:nvPicPr>
          <p:cNvPr id="777" name="Google Shape;777;p66"/>
          <p:cNvPicPr preferRelativeResize="0"/>
          <p:nvPr/>
        </p:nvPicPr>
        <p:blipFill rotWithShape="1">
          <a:blip r:embed="rId3">
            <a:alphaModFix/>
          </a:blip>
          <a:srcRect b="0" l="0" r="0" t="0"/>
          <a:stretch/>
        </p:blipFill>
        <p:spPr>
          <a:xfrm>
            <a:off x="1019174" y="1425918"/>
            <a:ext cx="7105650" cy="981075"/>
          </a:xfrm>
          <a:prstGeom prst="rect">
            <a:avLst/>
          </a:prstGeom>
          <a:noFill/>
          <a:ln>
            <a:noFill/>
          </a:ln>
        </p:spPr>
      </p:pic>
      <p:pic>
        <p:nvPicPr>
          <p:cNvPr id="778" name="Google Shape;778;p66"/>
          <p:cNvPicPr preferRelativeResize="0"/>
          <p:nvPr/>
        </p:nvPicPr>
        <p:blipFill rotWithShape="1">
          <a:blip r:embed="rId4">
            <a:alphaModFix/>
          </a:blip>
          <a:srcRect b="0" l="0" r="0" t="0"/>
          <a:stretch/>
        </p:blipFill>
        <p:spPr>
          <a:xfrm>
            <a:off x="1464081" y="2478223"/>
            <a:ext cx="6215835" cy="2169592"/>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67"/>
          <p:cNvSpPr txBox="1"/>
          <p:nvPr>
            <p:ph type="ctrTitle"/>
          </p:nvPr>
        </p:nvSpPr>
        <p:spPr>
          <a:xfrm>
            <a:off x="1200665" y="296561"/>
            <a:ext cx="6858000" cy="853099"/>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Ejercicio: ¿Qué Devuelven Estos Códigos?</a:t>
            </a:r>
            <a:endParaRPr/>
          </a:p>
        </p:txBody>
      </p:sp>
      <p:sp>
        <p:nvSpPr>
          <p:cNvPr id="784" name="Google Shape;784;p67"/>
          <p:cNvSpPr txBox="1"/>
          <p:nvPr>
            <p:ph idx="1" type="subTitle"/>
          </p:nvPr>
        </p:nvSpPr>
        <p:spPr>
          <a:xfrm>
            <a:off x="164757" y="1136822"/>
            <a:ext cx="8888627" cy="2806407"/>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En este ejercicio deberás pensar qué devuelven estos códigos sin probarlo en la consola.</a:t>
            </a:r>
            <a:endParaRPr/>
          </a:p>
          <a:p>
            <a:pPr indent="-361950" lvl="0" marL="457200" rtl="0" algn="ctr">
              <a:lnSpc>
                <a:spcPct val="90000"/>
              </a:lnSpc>
              <a:spcBef>
                <a:spcPts val="800"/>
              </a:spcBef>
              <a:spcAft>
                <a:spcPts val="0"/>
              </a:spcAft>
              <a:buClr>
                <a:schemeClr val="dk1"/>
              </a:buClr>
              <a:buSzPts val="1800"/>
              <a:buNone/>
            </a:pPr>
            <a:r>
              <a:rPr lang="es-ES"/>
              <a:t>👉 </a:t>
            </a:r>
            <a:r>
              <a:rPr b="1" lang="es-ES"/>
              <a:t>¿Qué devuelve este console.log?</a:t>
            </a:r>
            <a:endParaRPr/>
          </a:p>
        </p:txBody>
      </p:sp>
      <p:pic>
        <p:nvPicPr>
          <p:cNvPr id="785" name="Google Shape;785;p67"/>
          <p:cNvPicPr preferRelativeResize="0"/>
          <p:nvPr/>
        </p:nvPicPr>
        <p:blipFill rotWithShape="1">
          <a:blip r:embed="rId3">
            <a:alphaModFix/>
          </a:blip>
          <a:srcRect b="0" l="0" r="0" t="0"/>
          <a:stretch/>
        </p:blipFill>
        <p:spPr>
          <a:xfrm>
            <a:off x="2566987" y="2248930"/>
            <a:ext cx="4522448" cy="612303"/>
          </a:xfrm>
          <a:prstGeom prst="rect">
            <a:avLst/>
          </a:prstGeom>
          <a:noFill/>
          <a:ln>
            <a:noFill/>
          </a:ln>
        </p:spPr>
      </p:pic>
      <p:sp>
        <p:nvSpPr>
          <p:cNvPr id="786" name="Google Shape;786;p67"/>
          <p:cNvSpPr/>
          <p:nvPr/>
        </p:nvSpPr>
        <p:spPr>
          <a:xfrm>
            <a:off x="2204998" y="3072828"/>
            <a:ext cx="494879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Nunito"/>
                <a:ea typeface="Nunito"/>
                <a:cs typeface="Nunito"/>
                <a:sym typeface="Nunito"/>
              </a:rPr>
              <a:t>👉 ¿Qué personaje se muestra en la consola?</a:t>
            </a:r>
            <a:endParaRPr b="1" i="0" sz="1800" u="none" cap="none" strike="noStrike">
              <a:solidFill>
                <a:schemeClr val="dk1"/>
              </a:solidFill>
              <a:latin typeface="Nunito"/>
              <a:ea typeface="Nunito"/>
              <a:cs typeface="Nunito"/>
              <a:sym typeface="Nunito"/>
            </a:endParaRPr>
          </a:p>
        </p:txBody>
      </p:sp>
      <p:pic>
        <p:nvPicPr>
          <p:cNvPr id="787" name="Google Shape;787;p67"/>
          <p:cNvPicPr preferRelativeResize="0"/>
          <p:nvPr/>
        </p:nvPicPr>
        <p:blipFill rotWithShape="1">
          <a:blip r:embed="rId4">
            <a:alphaModFix/>
          </a:blip>
          <a:srcRect b="0" l="0" r="0" t="0"/>
          <a:stretch/>
        </p:blipFill>
        <p:spPr>
          <a:xfrm>
            <a:off x="2812493" y="3442160"/>
            <a:ext cx="3733800" cy="9525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68"/>
          <p:cNvSpPr txBox="1"/>
          <p:nvPr>
            <p:ph idx="1" type="subTitle"/>
          </p:nvPr>
        </p:nvSpPr>
        <p:spPr>
          <a:xfrm>
            <a:off x="748355" y="222421"/>
            <a:ext cx="6858000" cy="601363"/>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b="1" lang="es-ES"/>
              <a:t>Ejercicio: Lista de Entrenamiento Jedi</a:t>
            </a:r>
            <a:endParaRPr b="1"/>
          </a:p>
        </p:txBody>
      </p:sp>
      <p:sp>
        <p:nvSpPr>
          <p:cNvPr id="793" name="Google Shape;793;p68"/>
          <p:cNvSpPr txBox="1"/>
          <p:nvPr/>
        </p:nvSpPr>
        <p:spPr>
          <a:xfrm>
            <a:off x="790832" y="1239794"/>
            <a:ext cx="7455244" cy="3150974"/>
          </a:xfrm>
          <a:prstGeom prst="rect">
            <a:avLst/>
          </a:prstGeom>
          <a:noFill/>
          <a:ln>
            <a:noFill/>
          </a:ln>
        </p:spPr>
        <p:txBody>
          <a:bodyPr anchorCtr="0" anchor="t" bIns="34275" lIns="68575" spcFirstLastPara="1" rIns="68575" wrap="square" tIns="34275">
            <a:normAutofit lnSpcReduction="10000"/>
          </a:bodyPr>
          <a:lstStyle/>
          <a:p>
            <a:pPr indent="-361950" lvl="0" marL="457200" marR="0" rtl="0" algn="ctr">
              <a:lnSpc>
                <a:spcPct val="90000"/>
              </a:lnSpc>
              <a:spcBef>
                <a:spcPts val="800"/>
              </a:spcBef>
              <a:spcAft>
                <a:spcPts val="0"/>
              </a:spcAft>
              <a:buClr>
                <a:schemeClr val="dk1"/>
              </a:buClr>
              <a:buSzPts val="1946"/>
              <a:buFont typeface="Arial"/>
              <a:buNone/>
            </a:pPr>
            <a:r>
              <a:rPr b="0" i="0" lang="es-ES" sz="1800" u="none" cap="none" strike="noStrike">
                <a:solidFill>
                  <a:schemeClr val="dk1"/>
                </a:solidFill>
                <a:latin typeface="Nunito"/>
                <a:ea typeface="Nunito"/>
                <a:cs typeface="Nunito"/>
                <a:sym typeface="Nunito"/>
              </a:rPr>
              <a:t>En este ejercicio deberás crear un Arreglo con los productos que tenés que comprar en el supermercado.</a:t>
            </a:r>
            <a:endParaRPr b="0" i="0" sz="1400" u="none" cap="none" strike="noStrike">
              <a:solidFill>
                <a:srgbClr val="000000"/>
              </a:solidFill>
              <a:latin typeface="Arial"/>
              <a:ea typeface="Arial"/>
              <a:cs typeface="Arial"/>
              <a:sym typeface="Arial"/>
            </a:endParaRPr>
          </a:p>
          <a:p>
            <a:pPr indent="-361950" lvl="0" marL="457200" marR="0" rtl="0" algn="ctr">
              <a:lnSpc>
                <a:spcPct val="90000"/>
              </a:lnSpc>
              <a:spcBef>
                <a:spcPts val="800"/>
              </a:spcBef>
              <a:spcAft>
                <a:spcPts val="0"/>
              </a:spcAft>
              <a:buClr>
                <a:schemeClr val="dk1"/>
              </a:buClr>
              <a:buSzPts val="1946"/>
              <a:buFont typeface="Arial"/>
              <a:buNone/>
            </a:pPr>
            <a:r>
              <a:rPr lang="es-ES" sz="1800">
                <a:solidFill>
                  <a:schemeClr val="dk1"/>
                </a:solidFill>
                <a:latin typeface="Nunito"/>
                <a:ea typeface="Nunito"/>
                <a:cs typeface="Nunito"/>
                <a:sym typeface="Nunito"/>
              </a:rPr>
              <a:t>⚠️ </a:t>
            </a:r>
            <a:r>
              <a:rPr b="1" lang="es-ES" sz="1800">
                <a:solidFill>
                  <a:schemeClr val="dk1"/>
                </a:solidFill>
                <a:latin typeface="Nunito"/>
                <a:ea typeface="Nunito"/>
                <a:cs typeface="Nunito"/>
                <a:sym typeface="Nunito"/>
              </a:rPr>
              <a:t>:</a:t>
            </a:r>
            <a:r>
              <a:rPr lang="es-ES" sz="1800">
                <a:solidFill>
                  <a:schemeClr val="dk1"/>
                </a:solidFill>
                <a:latin typeface="Nunito"/>
                <a:ea typeface="Nunito"/>
                <a:cs typeface="Nunito"/>
                <a:sym typeface="Nunito"/>
              </a:rPr>
              <a:t> </a:t>
            </a:r>
            <a:endParaRPr sz="1800">
              <a:solidFill>
                <a:schemeClr val="dk1"/>
              </a:solidFill>
              <a:latin typeface="Nunito"/>
              <a:ea typeface="Nunito"/>
              <a:cs typeface="Nunito"/>
              <a:sym typeface="Nunito"/>
            </a:endParaRPr>
          </a:p>
          <a:p>
            <a:pPr indent="-342900" lvl="0" marL="457200" marR="0" rtl="0" algn="l">
              <a:lnSpc>
                <a:spcPct val="90000"/>
              </a:lnSpc>
              <a:spcBef>
                <a:spcPts val="800"/>
              </a:spcBef>
              <a:spcAft>
                <a:spcPts val="0"/>
              </a:spcAft>
              <a:buClr>
                <a:schemeClr val="dk1"/>
              </a:buClr>
              <a:buSzPts val="1800"/>
              <a:buFont typeface="Nunito"/>
              <a:buAutoNum type="arabicPeriod"/>
            </a:pPr>
            <a:r>
              <a:rPr lang="es-ES" sz="1800">
                <a:solidFill>
                  <a:schemeClr val="dk1"/>
                </a:solidFill>
                <a:latin typeface="Nunito"/>
                <a:ea typeface="Nunito"/>
                <a:cs typeface="Nunito"/>
                <a:sym typeface="Nunito"/>
              </a:rPr>
              <a:t>Instancia un arreglo vacío y guárdalo en la variable listaDeEntrenamiento.</a:t>
            </a:r>
            <a:endParaRPr sz="1800">
              <a:solidFill>
                <a:schemeClr val="dk1"/>
              </a:solidFill>
              <a:latin typeface="Nunito"/>
              <a:ea typeface="Nunito"/>
              <a:cs typeface="Nunito"/>
              <a:sym typeface="Nunito"/>
            </a:endParaRPr>
          </a:p>
          <a:p>
            <a:pPr indent="-342900" lvl="0" marL="457200" rtl="0" algn="l">
              <a:lnSpc>
                <a:spcPct val="90000"/>
              </a:lnSpc>
              <a:spcBef>
                <a:spcPts val="0"/>
              </a:spcBef>
              <a:spcAft>
                <a:spcPts val="0"/>
              </a:spcAft>
              <a:buClr>
                <a:schemeClr val="dk1"/>
              </a:buClr>
              <a:buSzPts val="1800"/>
              <a:buFont typeface="Nunito"/>
              <a:buAutoNum type="arabicPeriod"/>
            </a:pPr>
            <a:r>
              <a:rPr lang="es-ES" sz="1800">
                <a:solidFill>
                  <a:schemeClr val="dk1"/>
                </a:solidFill>
                <a:latin typeface="Nunito"/>
                <a:ea typeface="Nunito"/>
                <a:cs typeface="Nunito"/>
                <a:sym typeface="Nunito"/>
              </a:rPr>
              <a:t>Agrega los personajes Jedi que quieras incluir en la lista de entrenamiento.</a:t>
            </a:r>
            <a:endParaRPr sz="1800">
              <a:solidFill>
                <a:schemeClr val="dk1"/>
              </a:solidFill>
              <a:latin typeface="Nunito"/>
              <a:ea typeface="Nunito"/>
              <a:cs typeface="Nunito"/>
              <a:sym typeface="Nunito"/>
            </a:endParaRPr>
          </a:p>
          <a:p>
            <a:pPr indent="-342900" lvl="0" marL="457200" rtl="0" algn="l">
              <a:lnSpc>
                <a:spcPct val="90000"/>
              </a:lnSpc>
              <a:spcBef>
                <a:spcPts val="0"/>
              </a:spcBef>
              <a:spcAft>
                <a:spcPts val="0"/>
              </a:spcAft>
              <a:buClr>
                <a:schemeClr val="dk1"/>
              </a:buClr>
              <a:buSzPts val="1800"/>
              <a:buFont typeface="Nunito"/>
              <a:buAutoNum type="arabicPeriod"/>
            </a:pPr>
            <a:r>
              <a:rPr lang="es-ES" sz="1800">
                <a:solidFill>
                  <a:schemeClr val="dk1"/>
                </a:solidFill>
                <a:latin typeface="Nunito"/>
                <a:ea typeface="Nunito"/>
                <a:cs typeface="Nunito"/>
                <a:sym typeface="Nunito"/>
              </a:rPr>
              <a:t>Accede al primer elemento de tu lista.</a:t>
            </a:r>
            <a:endParaRPr sz="1800">
              <a:solidFill>
                <a:schemeClr val="dk1"/>
              </a:solidFill>
              <a:latin typeface="Nunito"/>
              <a:ea typeface="Nunito"/>
              <a:cs typeface="Nunito"/>
              <a:sym typeface="Nunito"/>
            </a:endParaRPr>
          </a:p>
          <a:p>
            <a:pPr indent="-342900" lvl="0" marL="457200" rtl="0" algn="l">
              <a:lnSpc>
                <a:spcPct val="90000"/>
              </a:lnSpc>
              <a:spcBef>
                <a:spcPts val="0"/>
              </a:spcBef>
              <a:spcAft>
                <a:spcPts val="0"/>
              </a:spcAft>
              <a:buClr>
                <a:schemeClr val="dk1"/>
              </a:buClr>
              <a:buSzPts val="1800"/>
              <a:buFont typeface="Nunito"/>
              <a:buAutoNum type="arabicPeriod"/>
            </a:pPr>
            <a:r>
              <a:rPr lang="es-ES" sz="1800">
                <a:solidFill>
                  <a:schemeClr val="dk1"/>
                </a:solidFill>
                <a:latin typeface="Nunito"/>
                <a:ea typeface="Nunito"/>
                <a:cs typeface="Nunito"/>
                <a:sym typeface="Nunito"/>
              </a:rPr>
              <a:t>Crea una variable llamada ultimoElemento. El valor de esta variable tiene que ser un número que indique la posición del último elemento.</a:t>
            </a:r>
            <a:endParaRPr sz="1800">
              <a:solidFill>
                <a:schemeClr val="dk1"/>
              </a:solidFill>
              <a:latin typeface="Nunito"/>
              <a:ea typeface="Nunito"/>
              <a:cs typeface="Nunito"/>
              <a:sym typeface="Nunito"/>
            </a:endParaRPr>
          </a:p>
          <a:p>
            <a:pPr indent="-342900" lvl="0" marL="457200" rtl="0" algn="l">
              <a:lnSpc>
                <a:spcPct val="90000"/>
              </a:lnSpc>
              <a:spcBef>
                <a:spcPts val="0"/>
              </a:spcBef>
              <a:spcAft>
                <a:spcPts val="0"/>
              </a:spcAft>
              <a:buClr>
                <a:schemeClr val="dk1"/>
              </a:buClr>
              <a:buSzPts val="1800"/>
              <a:buFont typeface="Nunito"/>
              <a:buAutoNum type="arabicPeriod"/>
            </a:pPr>
            <a:r>
              <a:rPr lang="es-ES" sz="1800">
                <a:solidFill>
                  <a:schemeClr val="dk1"/>
                </a:solidFill>
                <a:latin typeface="Nunito"/>
                <a:ea typeface="Nunito"/>
                <a:cs typeface="Nunito"/>
                <a:sym typeface="Nunito"/>
              </a:rPr>
              <a:t>Accede a ese último elemento usando la variable ultimoElemento.</a:t>
            </a:r>
            <a:br>
              <a:rPr b="0" i="0" lang="es-ES" sz="1800" u="none" cap="none" strike="noStrike">
                <a:solidFill>
                  <a:schemeClr val="dk1"/>
                </a:solidFill>
                <a:latin typeface="Nunito"/>
                <a:ea typeface="Nunito"/>
                <a:cs typeface="Nunito"/>
                <a:sym typeface="Nunito"/>
              </a:rPr>
            </a:br>
            <a:endParaRPr b="0" i="0" sz="1800" u="none" cap="none" strike="noStrike">
              <a:solidFill>
                <a:schemeClr val="dk1"/>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Generación T">
      <a:dk1>
        <a:srgbClr val="666666"/>
      </a:dk1>
      <a:lt1>
        <a:srgbClr val="E7E6E6"/>
      </a:lt1>
      <a:dk2>
        <a:srgbClr val="666666"/>
      </a:dk2>
      <a:lt2>
        <a:srgbClr val="E7E6E6"/>
      </a:lt2>
      <a:accent1>
        <a:srgbClr val="E3A0DD"/>
      </a:accent1>
      <a:accent2>
        <a:srgbClr val="F9C00B"/>
      </a:accent2>
      <a:accent3>
        <a:srgbClr val="4089D7"/>
      </a:accent3>
      <a:accent4>
        <a:srgbClr val="E3A0DD"/>
      </a:accent4>
      <a:accent5>
        <a:srgbClr val="FFC000"/>
      </a:accent5>
      <a:accent6>
        <a:srgbClr val="4089D7"/>
      </a:accent6>
      <a:hlink>
        <a:srgbClr val="4089D7"/>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Agustina Ramos</dc:creator>
</cp:coreProperties>
</file>